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56" r:id="rId5"/>
    <p:sldId id="275" r:id="rId6"/>
    <p:sldId id="273" r:id="rId7"/>
    <p:sldId id="284" r:id="rId8"/>
    <p:sldId id="274" r:id="rId9"/>
    <p:sldId id="285" r:id="rId10"/>
    <p:sldId id="287" r:id="rId11"/>
    <p:sldId id="295" r:id="rId12"/>
    <p:sldId id="298" r:id="rId13"/>
    <p:sldId id="279" r:id="rId14"/>
    <p:sldId id="283" r:id="rId15"/>
    <p:sldId id="282" r:id="rId16"/>
    <p:sldId id="281" r:id="rId17"/>
    <p:sldId id="280" r:id="rId18"/>
    <p:sldId id="297" r:id="rId19"/>
    <p:sldId id="286" r:id="rId20"/>
    <p:sldId id="288" r:id="rId21"/>
    <p:sldId id="290" r:id="rId22"/>
    <p:sldId id="291" r:id="rId23"/>
    <p:sldId id="289" r:id="rId24"/>
    <p:sldId id="292" r:id="rId25"/>
    <p:sldId id="293" r:id="rId26"/>
    <p:sldId id="294" r:id="rId27"/>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CCF"/>
    <a:srgbClr val="E01F1D"/>
    <a:srgbClr val="9F3A14"/>
    <a:srgbClr val="E5A147"/>
    <a:srgbClr val="FFFFFF"/>
    <a:srgbClr val="365E2A"/>
    <a:srgbClr val="82B773"/>
    <a:srgbClr val="00CC66"/>
    <a:srgbClr val="33CC33"/>
    <a:srgbClr val="E02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68F57-956C-42ED-86A5-9359C4E832DB}" v="1" dt="2023-05-11T12:03:16.365"/>
    <p1510:client id="{92E5AF64-0BAE-4311-9359-A257F53397BF}" v="3" dt="2023-05-11T20:25:19.043"/>
  </p1510:revLst>
</p1510:revInfo>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psal, Linda" userId="S::linda.opsal@kvadraturen.vgs.no::f507649f-20d7-436b-a6e0-7595635011f6" providerId="AD" clId="Web-{A3B16D69-A196-45B2-A89A-5B25B0A0906D}"/>
    <pc:docChg chg="modSld">
      <pc:chgData name="Opsal, Linda" userId="S::linda.opsal@kvadraturen.vgs.no::f507649f-20d7-436b-a6e0-7595635011f6" providerId="AD" clId="Web-{A3B16D69-A196-45B2-A89A-5B25B0A0906D}" dt="2023-05-08T12:08:31.342" v="14"/>
      <pc:docMkLst>
        <pc:docMk/>
      </pc:docMkLst>
      <pc:sldChg chg="modSp">
        <pc:chgData name="Opsal, Linda" userId="S::linda.opsal@kvadraturen.vgs.no::f507649f-20d7-436b-a6e0-7595635011f6" providerId="AD" clId="Web-{A3B16D69-A196-45B2-A89A-5B25B0A0906D}" dt="2023-05-08T12:08:31.342" v="14"/>
        <pc:sldMkLst>
          <pc:docMk/>
          <pc:sldMk cId="2082839809" sldId="285"/>
        </pc:sldMkLst>
        <pc:spChg chg="mod">
          <ac:chgData name="Opsal, Linda" userId="S::linda.opsal@kvadraturen.vgs.no::f507649f-20d7-436b-a6e0-7595635011f6" providerId="AD" clId="Web-{A3B16D69-A196-45B2-A89A-5B25B0A0906D}" dt="2023-05-08T12:08:31.342" v="14"/>
          <ac:spMkLst>
            <pc:docMk/>
            <pc:sldMk cId="2082839809" sldId="285"/>
            <ac:spMk id="3" creationId="{DA3C9F28-5707-0CDE-14CE-FC535CB8A971}"/>
          </ac:spMkLst>
        </pc:spChg>
      </pc:sldChg>
    </pc:docChg>
  </pc:docChgLst>
  <pc:docChgLst>
    <pc:chgData name="Opsal, Linda" userId="S::linda.opsal@kvadraturen.vgs.no::f507649f-20d7-436b-a6e0-7595635011f6" providerId="AD" clId="Web-{92E5AF64-0BAE-4311-9359-A257F53397BF}"/>
    <pc:docChg chg="modSld">
      <pc:chgData name="Opsal, Linda" userId="S::linda.opsal@kvadraturen.vgs.no::f507649f-20d7-436b-a6e0-7595635011f6" providerId="AD" clId="Web-{92E5AF64-0BAE-4311-9359-A257F53397BF}" dt="2023-05-11T20:25:18.433" v="1" actId="20577"/>
      <pc:docMkLst>
        <pc:docMk/>
      </pc:docMkLst>
      <pc:sldChg chg="modSp">
        <pc:chgData name="Opsal, Linda" userId="S::linda.opsal@kvadraturen.vgs.no::f507649f-20d7-436b-a6e0-7595635011f6" providerId="AD" clId="Web-{92E5AF64-0BAE-4311-9359-A257F53397BF}" dt="2023-05-11T20:25:18.433" v="1" actId="20577"/>
        <pc:sldMkLst>
          <pc:docMk/>
          <pc:sldMk cId="1609004197" sldId="256"/>
        </pc:sldMkLst>
        <pc:spChg chg="mod">
          <ac:chgData name="Opsal, Linda" userId="S::linda.opsal@kvadraturen.vgs.no::f507649f-20d7-436b-a6e0-7595635011f6" providerId="AD" clId="Web-{92E5AF64-0BAE-4311-9359-A257F53397BF}" dt="2023-05-11T20:25:18.433" v="1" actId="20577"/>
          <ac:spMkLst>
            <pc:docMk/>
            <pc:sldMk cId="1609004197" sldId="256"/>
            <ac:spMk id="8" creationId="{ED0768B2-3EC7-4C48-A26D-CC56A9F3EB75}"/>
          </ac:spMkLst>
        </pc:spChg>
      </pc:sldChg>
    </pc:docChg>
  </pc:docChgLst>
  <pc:docChgLst>
    <pc:chgData name="Hansen, Geir Rune" userId="fc6297de-a989-4e54-a675-7da507f6c75c" providerId="ADAL" clId="{7C068F57-956C-42ED-86A5-9359C4E832DB}"/>
    <pc:docChg chg="modSld">
      <pc:chgData name="Hansen, Geir Rune" userId="fc6297de-a989-4e54-a675-7da507f6c75c" providerId="ADAL" clId="{7C068F57-956C-42ED-86A5-9359C4E832DB}" dt="2023-05-11T12:03:16.365" v="0" actId="20577"/>
      <pc:docMkLst>
        <pc:docMk/>
      </pc:docMkLst>
      <pc:sldChg chg="modSp mod">
        <pc:chgData name="Hansen, Geir Rune" userId="fc6297de-a989-4e54-a675-7da507f6c75c" providerId="ADAL" clId="{7C068F57-956C-42ED-86A5-9359C4E832DB}" dt="2023-05-11T12:03:16.365" v="0" actId="20577"/>
        <pc:sldMkLst>
          <pc:docMk/>
          <pc:sldMk cId="1609004197" sldId="256"/>
        </pc:sldMkLst>
        <pc:spChg chg="mod">
          <ac:chgData name="Hansen, Geir Rune" userId="fc6297de-a989-4e54-a675-7da507f6c75c" providerId="ADAL" clId="{7C068F57-956C-42ED-86A5-9359C4E832DB}" dt="2023-05-11T12:03:16.365" v="0" actId="20577"/>
          <ac:spMkLst>
            <pc:docMk/>
            <pc:sldMk cId="1609004197" sldId="256"/>
            <ac:spMk id="8" creationId="{ED0768B2-3EC7-4C48-A26D-CC56A9F3EB75}"/>
          </ac:spMkLst>
        </pc:spChg>
      </pc:sldChg>
    </pc:docChg>
  </pc:docChgLst>
  <pc:docChgLst>
    <pc:chgData name="Opsal, Linda" userId="f507649f-20d7-436b-a6e0-7595635011f6" providerId="ADAL" clId="{FBFA74B2-4C95-4D30-AF4F-1FA5C6A4E773}"/>
    <pc:docChg chg="undo custSel modSld">
      <pc:chgData name="Opsal, Linda" userId="f507649f-20d7-436b-a6e0-7595635011f6" providerId="ADAL" clId="{FBFA74B2-4C95-4D30-AF4F-1FA5C6A4E773}" dt="2023-05-10T03:54:40.222" v="3" actId="14100"/>
      <pc:docMkLst>
        <pc:docMk/>
      </pc:docMkLst>
      <pc:sldChg chg="modSp mod">
        <pc:chgData name="Opsal, Linda" userId="f507649f-20d7-436b-a6e0-7595635011f6" providerId="ADAL" clId="{FBFA74B2-4C95-4D30-AF4F-1FA5C6A4E773}" dt="2023-05-10T03:54:40.222" v="3" actId="14100"/>
        <pc:sldMkLst>
          <pc:docMk/>
          <pc:sldMk cId="491526690" sldId="295"/>
        </pc:sldMkLst>
        <pc:spChg chg="mod">
          <ac:chgData name="Opsal, Linda" userId="f507649f-20d7-436b-a6e0-7595635011f6" providerId="ADAL" clId="{FBFA74B2-4C95-4D30-AF4F-1FA5C6A4E773}" dt="2023-05-10T03:53:00.697" v="2" actId="1076"/>
          <ac:spMkLst>
            <pc:docMk/>
            <pc:sldMk cId="491526690" sldId="295"/>
            <ac:spMk id="7" creationId="{2C2160CC-B3D1-556D-5A4B-1AB736234949}"/>
          </ac:spMkLst>
        </pc:spChg>
        <pc:spChg chg="mod">
          <ac:chgData name="Opsal, Linda" userId="f507649f-20d7-436b-a6e0-7595635011f6" providerId="ADAL" clId="{FBFA74B2-4C95-4D30-AF4F-1FA5C6A4E773}" dt="2023-05-10T03:54:40.222" v="3" actId="14100"/>
          <ac:spMkLst>
            <pc:docMk/>
            <pc:sldMk cId="491526690" sldId="295"/>
            <ac:spMk id="13" creationId="{8F5EBDEE-1C4F-D8EB-6C05-01D9EFC0CE7D}"/>
          </ac:spMkLst>
        </pc:spChg>
      </pc:sldChg>
    </pc:docChg>
  </pc:docChgLst>
  <pc:docChgLst>
    <pc:chgData name="Bastiansen, Jens Are" userId="c945cb33-93ef-4cd1-8ede-e1b17b7b01e5" providerId="ADAL" clId="{FC38F310-F305-4F57-A1F1-E66D1075D1E7}"/>
    <pc:docChg chg="modSld">
      <pc:chgData name="Bastiansen, Jens Are" userId="c945cb33-93ef-4cd1-8ede-e1b17b7b01e5" providerId="ADAL" clId="{FC38F310-F305-4F57-A1F1-E66D1075D1E7}" dt="2023-05-10T06:16:54.895" v="1" actId="207"/>
      <pc:docMkLst>
        <pc:docMk/>
      </pc:docMkLst>
      <pc:sldChg chg="modSp mod">
        <pc:chgData name="Bastiansen, Jens Are" userId="c945cb33-93ef-4cd1-8ede-e1b17b7b01e5" providerId="ADAL" clId="{FC38F310-F305-4F57-A1F1-E66D1075D1E7}" dt="2023-05-10T06:14:36.626" v="0" actId="207"/>
        <pc:sldMkLst>
          <pc:docMk/>
          <pc:sldMk cId="3218556464" sldId="274"/>
        </pc:sldMkLst>
        <pc:spChg chg="mod">
          <ac:chgData name="Bastiansen, Jens Are" userId="c945cb33-93ef-4cd1-8ede-e1b17b7b01e5" providerId="ADAL" clId="{FC38F310-F305-4F57-A1F1-E66D1075D1E7}" dt="2023-05-10T06:14:36.626" v="0" actId="207"/>
          <ac:spMkLst>
            <pc:docMk/>
            <pc:sldMk cId="3218556464" sldId="274"/>
            <ac:spMk id="4" creationId="{617391B9-D3BE-0FEE-9ABE-BFAD37D74421}"/>
          </ac:spMkLst>
        </pc:spChg>
      </pc:sldChg>
      <pc:sldChg chg="modSp mod">
        <pc:chgData name="Bastiansen, Jens Are" userId="c945cb33-93ef-4cd1-8ede-e1b17b7b01e5" providerId="ADAL" clId="{FC38F310-F305-4F57-A1F1-E66D1075D1E7}" dt="2023-05-10T06:16:54.895" v="1" actId="207"/>
        <pc:sldMkLst>
          <pc:docMk/>
          <pc:sldMk cId="491526690" sldId="295"/>
        </pc:sldMkLst>
        <pc:spChg chg="mod">
          <ac:chgData name="Bastiansen, Jens Are" userId="c945cb33-93ef-4cd1-8ede-e1b17b7b01e5" providerId="ADAL" clId="{FC38F310-F305-4F57-A1F1-E66D1075D1E7}" dt="2023-05-10T06:16:54.895" v="1" actId="207"/>
          <ac:spMkLst>
            <pc:docMk/>
            <pc:sldMk cId="491526690" sldId="295"/>
            <ac:spMk id="7" creationId="{2C2160CC-B3D1-556D-5A4B-1AB736234949}"/>
          </ac:spMkLst>
        </pc:spChg>
      </pc:sldChg>
    </pc:docChg>
  </pc:docChgLst>
  <pc:docChgLst>
    <pc:chgData name="Nielsen, Grace Elisabeth" userId="S::grace.elisabeth.nielsen@kvadraturen.vgs.no::22bed2a4-09da-43cb-9def-3c1ed8491646" providerId="AD" clId="Web-{823F3429-DD41-483C-869C-8035B15FA1EC}"/>
    <pc:docChg chg="modSld">
      <pc:chgData name="Nielsen, Grace Elisabeth" userId="S::grace.elisabeth.nielsen@kvadraturen.vgs.no::22bed2a4-09da-43cb-9def-3c1ed8491646" providerId="AD" clId="Web-{823F3429-DD41-483C-869C-8035B15FA1EC}" dt="2023-05-09T09:04:30.083" v="1" actId="14100"/>
      <pc:docMkLst>
        <pc:docMk/>
      </pc:docMkLst>
      <pc:sldChg chg="modSp">
        <pc:chgData name="Nielsen, Grace Elisabeth" userId="S::grace.elisabeth.nielsen@kvadraturen.vgs.no::22bed2a4-09da-43cb-9def-3c1ed8491646" providerId="AD" clId="Web-{823F3429-DD41-483C-869C-8035B15FA1EC}" dt="2023-05-09T09:04:30.083" v="1" actId="14100"/>
        <pc:sldMkLst>
          <pc:docMk/>
          <pc:sldMk cId="3020035336" sldId="287"/>
        </pc:sldMkLst>
        <pc:spChg chg="mod">
          <ac:chgData name="Nielsen, Grace Elisabeth" userId="S::grace.elisabeth.nielsen@kvadraturen.vgs.no::22bed2a4-09da-43cb-9def-3c1ed8491646" providerId="AD" clId="Web-{823F3429-DD41-483C-869C-8035B15FA1EC}" dt="2023-05-09T09:04:30.083" v="1" actId="14100"/>
          <ac:spMkLst>
            <pc:docMk/>
            <pc:sldMk cId="3020035336" sldId="287"/>
            <ac:spMk id="5" creationId="{09DF6F82-28E9-A848-ED90-55D2C5C12B13}"/>
          </ac:spMkLst>
        </pc:spChg>
      </pc:sldChg>
    </pc:docChg>
  </pc:docChgLst>
  <pc:docChgLst>
    <pc:chgData name="Opsal, Linda" userId="S::linda.opsal@kvadraturen.vgs.no::f507649f-20d7-436b-a6e0-7595635011f6" providerId="AD" clId="Web-{9C31B0DC-FADD-496B-A33C-55EB4FFED45A}"/>
    <pc:docChg chg="modSld">
      <pc:chgData name="Opsal, Linda" userId="S::linda.opsal@kvadraturen.vgs.no::f507649f-20d7-436b-a6e0-7595635011f6" providerId="AD" clId="Web-{9C31B0DC-FADD-496B-A33C-55EB4FFED45A}" dt="2023-05-08T12:18:00.767" v="149" actId="20577"/>
      <pc:docMkLst>
        <pc:docMk/>
      </pc:docMkLst>
      <pc:sldChg chg="modSp">
        <pc:chgData name="Opsal, Linda" userId="S::linda.opsal@kvadraturen.vgs.no::f507649f-20d7-436b-a6e0-7595635011f6" providerId="AD" clId="Web-{9C31B0DC-FADD-496B-A33C-55EB4FFED45A}" dt="2023-05-08T12:18:00.767" v="149" actId="20577"/>
        <pc:sldMkLst>
          <pc:docMk/>
          <pc:sldMk cId="2143248574" sldId="289"/>
        </pc:sldMkLst>
        <pc:spChg chg="mod">
          <ac:chgData name="Opsal, Linda" userId="S::linda.opsal@kvadraturen.vgs.no::f507649f-20d7-436b-a6e0-7595635011f6" providerId="AD" clId="Web-{9C31B0DC-FADD-496B-A33C-55EB4FFED45A}" dt="2023-05-08T12:18:00.767" v="149" actId="20577"/>
          <ac:spMkLst>
            <pc:docMk/>
            <pc:sldMk cId="2143248574" sldId="289"/>
            <ac:spMk id="3" creationId="{006C36F7-4B78-EDEA-1D6A-BB17EBA1B32B}"/>
          </ac:spMkLst>
        </pc:spChg>
      </pc:sldChg>
    </pc:docChg>
  </pc:docChgLst>
  <pc:docChgLst>
    <pc:chgData name="Opsal, Linda" userId="S::linda.opsal@kvadraturen.vgs.no::f507649f-20d7-436b-a6e0-7595635011f6" providerId="AD" clId="Web-{165865EB-6369-42D7-A8ED-473D071228AB}"/>
    <pc:docChg chg="modSld">
      <pc:chgData name="Opsal, Linda" userId="S::linda.opsal@kvadraturen.vgs.no::f507649f-20d7-436b-a6e0-7595635011f6" providerId="AD" clId="Web-{165865EB-6369-42D7-A8ED-473D071228AB}" dt="2023-05-08T12:27:18.445" v="32" actId="20577"/>
      <pc:docMkLst>
        <pc:docMk/>
      </pc:docMkLst>
      <pc:sldChg chg="modSp">
        <pc:chgData name="Opsal, Linda" userId="S::linda.opsal@kvadraturen.vgs.no::f507649f-20d7-436b-a6e0-7595635011f6" providerId="AD" clId="Web-{165865EB-6369-42D7-A8ED-473D071228AB}" dt="2023-05-08T12:27:18.445" v="32" actId="20577"/>
        <pc:sldMkLst>
          <pc:docMk/>
          <pc:sldMk cId="2143248574" sldId="289"/>
        </pc:sldMkLst>
        <pc:spChg chg="mod">
          <ac:chgData name="Opsal, Linda" userId="S::linda.opsal@kvadraturen.vgs.no::f507649f-20d7-436b-a6e0-7595635011f6" providerId="AD" clId="Web-{165865EB-6369-42D7-A8ED-473D071228AB}" dt="2023-05-08T12:27:18.445" v="32" actId="20577"/>
          <ac:spMkLst>
            <pc:docMk/>
            <pc:sldMk cId="2143248574" sldId="289"/>
            <ac:spMk id="3" creationId="{006C36F7-4B78-EDEA-1D6A-BB17EBA1B32B}"/>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32879" y="287204"/>
            <a:ext cx="4098382" cy="658959"/>
          </a:xfrm>
          <a:prstGeom prst="rect">
            <a:avLst/>
          </a:prstGeom>
        </p:spPr>
        <p:txBody>
          <a:bodyPr vert="horz" lIns="0" tIns="0" rIns="0" bIns="0" rtlCol="0" anchor="t" anchorCtr="0"/>
          <a:lstStyle>
            <a:lvl1pPr algn="l">
              <a:defRPr sz="1200"/>
            </a:lvl1pPr>
          </a:lstStyle>
          <a:p>
            <a:endParaRPr lang="nb-NO" sz="1100" b="1">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00086" y="9437206"/>
            <a:ext cx="1031175" cy="202229"/>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11.05.2023</a:t>
            </a:fld>
            <a:endParaRPr lang="nb-NO" sz="90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66414" y="9437206"/>
            <a:ext cx="4760414" cy="20222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04519" y="9437206"/>
            <a:ext cx="391582" cy="202229"/>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356" y="254335"/>
            <a:ext cx="1432393" cy="486105"/>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14013" y="9437206"/>
            <a:ext cx="1003895" cy="202229"/>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11.05.2023</a:t>
            </a:fld>
            <a:endParaRPr lang="nb-NO" sz="90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66414" y="9437206"/>
            <a:ext cx="4593577" cy="20222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191166" y="9437206"/>
            <a:ext cx="604936" cy="202229"/>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69011" y="388690"/>
            <a:ext cx="3548897" cy="487442"/>
          </a:xfrm>
          <a:prstGeom prst="rect">
            <a:avLst/>
          </a:prstGeom>
        </p:spPr>
        <p:txBody>
          <a:bodyPr vert="horz" lIns="0" tIns="0" rIns="0" bIns="0" rtlCol="0" anchor="t" anchorCtr="0"/>
          <a:lstStyle>
            <a:lvl1pPr algn="l">
              <a:defRPr sz="1200"/>
            </a:lvl1pPr>
          </a:lstStyle>
          <a:p>
            <a:endParaRPr lang="nb-NO" sz="1100" b="1">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79768" y="355820"/>
            <a:ext cx="1432393" cy="486105"/>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11.05.2023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11.05.2023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Klikk for å redigere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11.05.2023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11.05.2023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Klikk for å redigere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11.05.2023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Klikk for å redigere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Klikk for å redigere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11.05.2023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på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Klikk for å redigere tekststiler i malen</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Klikk for å redigere tekststiler i malen</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11.05.2023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11.05.2023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på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11.05.2023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11.05.2023</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agderfk.no/vare-tjenester/skole-og-opplaring/klage/klage-pa-standpunktkarakter.11239.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vigoiks.no/utdanning/eksamen/nettressurser-til-eksamen/" TargetMode="External"/><Relationship Id="rId2" Type="http://schemas.openxmlformats.org/officeDocument/2006/relationships/hyperlink" Target="https://kandidat.udir.no/" TargetMode="External"/><Relationship Id="rId1" Type="http://schemas.openxmlformats.org/officeDocument/2006/relationships/slideLayout" Target="../slideLayouts/slideLayout2.xml"/><Relationship Id="rId4" Type="http://schemas.openxmlformats.org/officeDocument/2006/relationships/hyperlink" Target="http://www.udir.n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a:xfrm>
            <a:off x="1200149" y="2407519"/>
            <a:ext cx="10164763" cy="1541688"/>
          </a:xfrm>
        </p:spPr>
        <p:txBody>
          <a:bodyPr/>
          <a:lstStyle/>
          <a:p>
            <a:pPr algn="ctr"/>
            <a:r>
              <a:rPr lang="nb-NO" sz="5400" dirty="0"/>
              <a:t>Avslutning av skoleåret for elever </a:t>
            </a:r>
            <a:br>
              <a:rPr lang="nb-NO" sz="5400" dirty="0"/>
            </a:br>
            <a:r>
              <a:rPr lang="nb-NO" sz="5400" dirty="0"/>
              <a:t>ved Kvadraturen </a:t>
            </a:r>
            <a:r>
              <a:rPr lang="nb-NO" sz="5400" dirty="0" err="1"/>
              <a:t>vgs</a:t>
            </a:r>
            <a:endParaRPr lang="nb-NO" sz="5400" dirty="0"/>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a:xfrm>
            <a:off x="1193800" y="4497875"/>
            <a:ext cx="10171112" cy="1541688"/>
          </a:xfrm>
        </p:spPr>
        <p:txBody>
          <a:bodyPr/>
          <a:lstStyle/>
          <a:p>
            <a:pPr algn="ctr"/>
            <a:r>
              <a:rPr lang="nb-NO" sz="3600"/>
              <a:t>Skoleåret 2022/23</a:t>
            </a:r>
          </a:p>
          <a:p>
            <a:pPr algn="ctr"/>
            <a:endParaRPr lang="nb-NO"/>
          </a:p>
        </p:txBody>
      </p:sp>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77F8DE-5E0D-139C-346E-FBBB75D4AD68}"/>
              </a:ext>
            </a:extLst>
          </p:cNvPr>
          <p:cNvSpPr>
            <a:spLocks noGrp="1"/>
          </p:cNvSpPr>
          <p:nvPr>
            <p:ph type="title"/>
          </p:nvPr>
        </p:nvSpPr>
        <p:spPr>
          <a:xfrm>
            <a:off x="1019174" y="669074"/>
            <a:ext cx="10633850" cy="1048213"/>
          </a:xfrm>
        </p:spPr>
        <p:txBody>
          <a:bodyPr/>
          <a:lstStyle/>
          <a:p>
            <a:r>
              <a:rPr lang="nb-NO" sz="4800" b="1">
                <a:solidFill>
                  <a:srgbClr val="365E2A"/>
                </a:solidFill>
              </a:rPr>
              <a:t>Eksamenstrekkregler</a:t>
            </a:r>
            <a:r>
              <a:rPr lang="nb-NO" sz="4800" b="1">
                <a:solidFill>
                  <a:srgbClr val="82B773"/>
                </a:solidFill>
              </a:rPr>
              <a:t> </a:t>
            </a:r>
            <a:r>
              <a:rPr lang="nb-NO" sz="4800" b="1">
                <a:solidFill>
                  <a:srgbClr val="365E2A"/>
                </a:solidFill>
              </a:rPr>
              <a:t>for ST Elektro</a:t>
            </a:r>
          </a:p>
        </p:txBody>
      </p:sp>
      <p:sp>
        <p:nvSpPr>
          <p:cNvPr id="4" name="Plassholder for innhold 3">
            <a:extLst>
              <a:ext uri="{FF2B5EF4-FFF2-40B4-BE49-F238E27FC236}">
                <a16:creationId xmlns:a16="http://schemas.microsoft.com/office/drawing/2014/main" id="{351A517F-7CD5-61FE-073E-969946DD7376}"/>
              </a:ext>
            </a:extLst>
          </p:cNvPr>
          <p:cNvSpPr>
            <a:spLocks noGrp="1"/>
          </p:cNvSpPr>
          <p:nvPr>
            <p:ph sz="half" idx="2"/>
          </p:nvPr>
        </p:nvSpPr>
        <p:spPr>
          <a:xfrm>
            <a:off x="4114800" y="2051824"/>
            <a:ext cx="7797800" cy="3861614"/>
          </a:xfrm>
        </p:spPr>
        <p:txBody>
          <a:bodyPr/>
          <a:lstStyle/>
          <a:p>
            <a:pPr marL="0" indent="0">
              <a:buNone/>
            </a:pPr>
            <a:r>
              <a:rPr lang="nb-NO" sz="3600"/>
              <a:t>Skal ha </a:t>
            </a:r>
            <a:r>
              <a:rPr lang="nb-NO" sz="3600" u="sng"/>
              <a:t>fire</a:t>
            </a:r>
            <a:r>
              <a:rPr lang="nb-NO" sz="3600"/>
              <a:t> eksamener på Vg3:</a:t>
            </a:r>
          </a:p>
          <a:p>
            <a:endParaRPr lang="nb-NO" sz="3600"/>
          </a:p>
          <a:p>
            <a:pPr lvl="1">
              <a:buFont typeface="Wingdings" panose="05000000000000000000" pitchFamily="2" charset="2"/>
              <a:buChar char="Ø"/>
            </a:pPr>
            <a:r>
              <a:rPr lang="nb-NO" sz="3600"/>
              <a:t>Norsk hovedmål, skriftlig</a:t>
            </a:r>
          </a:p>
          <a:p>
            <a:pPr lvl="1">
              <a:buFont typeface="Wingdings" panose="05000000000000000000" pitchFamily="2" charset="2"/>
              <a:buChar char="Ø"/>
            </a:pPr>
            <a:r>
              <a:rPr lang="nb-NO" sz="3600"/>
              <a:t>En skriftlig eksamen </a:t>
            </a:r>
          </a:p>
          <a:p>
            <a:pPr lvl="1">
              <a:buFont typeface="Wingdings" panose="05000000000000000000" pitchFamily="2" charset="2"/>
              <a:buChar char="Ø"/>
            </a:pPr>
            <a:r>
              <a:rPr lang="nb-NO" sz="3600"/>
              <a:t>En muntlig eksamen</a:t>
            </a:r>
          </a:p>
          <a:p>
            <a:pPr lvl="1">
              <a:buFont typeface="Wingdings" panose="05000000000000000000" pitchFamily="2" charset="2"/>
              <a:buChar char="Ø"/>
            </a:pPr>
            <a:r>
              <a:rPr lang="nb-NO" sz="3600"/>
              <a:t>Tverrfaglig eksamen</a:t>
            </a:r>
          </a:p>
          <a:p>
            <a:endParaRPr lang="nb-NO"/>
          </a:p>
        </p:txBody>
      </p:sp>
      <p:pic>
        <p:nvPicPr>
          <p:cNvPr id="8" name="Bilde 7">
            <a:extLst>
              <a:ext uri="{FF2B5EF4-FFF2-40B4-BE49-F238E27FC236}">
                <a16:creationId xmlns:a16="http://schemas.microsoft.com/office/drawing/2014/main" id="{3537666E-2895-811B-E773-0A67622359D1}"/>
              </a:ext>
            </a:extLst>
          </p:cNvPr>
          <p:cNvPicPr>
            <a:picLocks noChangeAspect="1"/>
          </p:cNvPicPr>
          <p:nvPr/>
        </p:nvPicPr>
        <p:blipFill>
          <a:blip r:embed="rId2"/>
          <a:stretch>
            <a:fillRect/>
          </a:stretch>
        </p:blipFill>
        <p:spPr>
          <a:xfrm>
            <a:off x="279401" y="2649131"/>
            <a:ext cx="3890084" cy="2491583"/>
          </a:xfrm>
          <a:prstGeom prst="rect">
            <a:avLst/>
          </a:prstGeom>
        </p:spPr>
      </p:pic>
    </p:spTree>
    <p:extLst>
      <p:ext uri="{BB962C8B-B14F-4D97-AF65-F5344CB8AC3E}">
        <p14:creationId xmlns:p14="http://schemas.microsoft.com/office/powerpoint/2010/main" val="203249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77F8DE-5E0D-139C-346E-FBBB75D4AD68}"/>
              </a:ext>
            </a:extLst>
          </p:cNvPr>
          <p:cNvSpPr>
            <a:spLocks noGrp="1"/>
          </p:cNvSpPr>
          <p:nvPr>
            <p:ph type="title"/>
          </p:nvPr>
        </p:nvSpPr>
        <p:spPr>
          <a:xfrm>
            <a:off x="1019174" y="669074"/>
            <a:ext cx="10153651" cy="1048213"/>
          </a:xfrm>
        </p:spPr>
        <p:txBody>
          <a:bodyPr/>
          <a:lstStyle/>
          <a:p>
            <a:r>
              <a:rPr lang="nb-NO" sz="4800" b="1">
                <a:solidFill>
                  <a:srgbClr val="82B773"/>
                </a:solidFill>
              </a:rPr>
              <a:t>Eksamenstrekkregler for ST Helse</a:t>
            </a:r>
          </a:p>
        </p:txBody>
      </p:sp>
      <p:sp>
        <p:nvSpPr>
          <p:cNvPr id="4" name="Plassholder for innhold 3">
            <a:extLst>
              <a:ext uri="{FF2B5EF4-FFF2-40B4-BE49-F238E27FC236}">
                <a16:creationId xmlns:a16="http://schemas.microsoft.com/office/drawing/2014/main" id="{351A517F-7CD5-61FE-073E-969946DD7376}"/>
              </a:ext>
            </a:extLst>
          </p:cNvPr>
          <p:cNvSpPr>
            <a:spLocks noGrp="1"/>
          </p:cNvSpPr>
          <p:nvPr>
            <p:ph sz="half" idx="2"/>
          </p:nvPr>
        </p:nvSpPr>
        <p:spPr>
          <a:xfrm>
            <a:off x="4114800" y="2051824"/>
            <a:ext cx="7797800" cy="3861614"/>
          </a:xfrm>
        </p:spPr>
        <p:txBody>
          <a:bodyPr/>
          <a:lstStyle/>
          <a:p>
            <a:pPr marL="0" indent="0">
              <a:buNone/>
            </a:pPr>
            <a:r>
              <a:rPr lang="nb-NO" sz="3600"/>
              <a:t>Skal ha </a:t>
            </a:r>
            <a:r>
              <a:rPr lang="nb-NO" sz="3600" u="sng"/>
              <a:t>fire</a:t>
            </a:r>
            <a:r>
              <a:rPr lang="nb-NO" sz="3600"/>
              <a:t> eksamener på Vg3:</a:t>
            </a:r>
          </a:p>
          <a:p>
            <a:endParaRPr lang="nb-NO" sz="3600"/>
          </a:p>
          <a:p>
            <a:pPr lvl="1">
              <a:buFont typeface="Wingdings" panose="05000000000000000000" pitchFamily="2" charset="2"/>
              <a:buChar char="Ø"/>
            </a:pPr>
            <a:r>
              <a:rPr lang="nb-NO" sz="3600"/>
              <a:t>Norsk hovedmål, skriftlig</a:t>
            </a:r>
          </a:p>
          <a:p>
            <a:pPr lvl="1">
              <a:buFont typeface="Wingdings" panose="05000000000000000000" pitchFamily="2" charset="2"/>
              <a:buChar char="Ø"/>
            </a:pPr>
            <a:r>
              <a:rPr lang="nb-NO" sz="3600"/>
              <a:t>En skriftlig eksamen </a:t>
            </a:r>
          </a:p>
          <a:p>
            <a:pPr lvl="1">
              <a:buFont typeface="Wingdings" panose="05000000000000000000" pitchFamily="2" charset="2"/>
              <a:buChar char="Ø"/>
            </a:pPr>
            <a:r>
              <a:rPr lang="nb-NO" sz="3600"/>
              <a:t>En muntlig eksamen</a:t>
            </a:r>
          </a:p>
          <a:p>
            <a:pPr lvl="1">
              <a:buFont typeface="Wingdings" panose="05000000000000000000" pitchFamily="2" charset="2"/>
              <a:buChar char="Ø"/>
            </a:pPr>
            <a:r>
              <a:rPr lang="nb-NO" sz="3600"/>
              <a:t>Tverrfaglig eksamen</a:t>
            </a:r>
          </a:p>
          <a:p>
            <a:endParaRPr lang="nb-NO"/>
          </a:p>
        </p:txBody>
      </p:sp>
      <p:pic>
        <p:nvPicPr>
          <p:cNvPr id="5" name="Plassholder for innhold 4">
            <a:extLst>
              <a:ext uri="{FF2B5EF4-FFF2-40B4-BE49-F238E27FC236}">
                <a16:creationId xmlns:a16="http://schemas.microsoft.com/office/drawing/2014/main" id="{27A1C4EC-9292-935E-8E46-E3FA7E388929}"/>
              </a:ext>
            </a:extLst>
          </p:cNvPr>
          <p:cNvPicPr>
            <a:picLocks noGrp="1" noChangeAspect="1"/>
          </p:cNvPicPr>
          <p:nvPr>
            <p:ph sz="half" idx="1"/>
          </p:nvPr>
        </p:nvPicPr>
        <p:blipFill rotWithShape="1">
          <a:blip r:embed="rId2"/>
          <a:srcRect l="12658" r="10886"/>
          <a:stretch/>
        </p:blipFill>
        <p:spPr>
          <a:xfrm>
            <a:off x="234002" y="2097484"/>
            <a:ext cx="3923470" cy="3123963"/>
          </a:xfrm>
          <a:prstGeom prst="rect">
            <a:avLst/>
          </a:prstGeom>
        </p:spPr>
      </p:pic>
    </p:spTree>
    <p:extLst>
      <p:ext uri="{BB962C8B-B14F-4D97-AF65-F5344CB8AC3E}">
        <p14:creationId xmlns:p14="http://schemas.microsoft.com/office/powerpoint/2010/main" val="382473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77F8DE-5E0D-139C-346E-FBBB75D4AD68}"/>
              </a:ext>
            </a:extLst>
          </p:cNvPr>
          <p:cNvSpPr>
            <a:spLocks noGrp="1"/>
          </p:cNvSpPr>
          <p:nvPr>
            <p:ph type="title"/>
          </p:nvPr>
        </p:nvSpPr>
        <p:spPr>
          <a:xfrm>
            <a:off x="1019174" y="669074"/>
            <a:ext cx="10153651" cy="1048213"/>
          </a:xfrm>
        </p:spPr>
        <p:txBody>
          <a:bodyPr/>
          <a:lstStyle/>
          <a:p>
            <a:r>
              <a:rPr lang="nb-NO" sz="4800" b="1">
                <a:solidFill>
                  <a:srgbClr val="559CCF"/>
                </a:solidFill>
              </a:rPr>
              <a:t>Eksamenstrekkregler</a:t>
            </a:r>
            <a:r>
              <a:rPr lang="nb-NO" sz="4800" b="1">
                <a:solidFill>
                  <a:schemeClr val="accent3"/>
                </a:solidFill>
              </a:rPr>
              <a:t> for idrett</a:t>
            </a:r>
          </a:p>
        </p:txBody>
      </p:sp>
      <p:sp>
        <p:nvSpPr>
          <p:cNvPr id="4" name="Plassholder for innhold 3">
            <a:extLst>
              <a:ext uri="{FF2B5EF4-FFF2-40B4-BE49-F238E27FC236}">
                <a16:creationId xmlns:a16="http://schemas.microsoft.com/office/drawing/2014/main" id="{351A517F-7CD5-61FE-073E-969946DD7376}"/>
              </a:ext>
            </a:extLst>
          </p:cNvPr>
          <p:cNvSpPr>
            <a:spLocks noGrp="1"/>
          </p:cNvSpPr>
          <p:nvPr>
            <p:ph sz="half" idx="2"/>
          </p:nvPr>
        </p:nvSpPr>
        <p:spPr>
          <a:xfrm>
            <a:off x="4114800" y="2051824"/>
            <a:ext cx="7797800" cy="3861614"/>
          </a:xfrm>
        </p:spPr>
        <p:txBody>
          <a:bodyPr/>
          <a:lstStyle/>
          <a:p>
            <a:pPr marL="0" indent="0">
              <a:buNone/>
            </a:pPr>
            <a:r>
              <a:rPr lang="nb-NO" sz="3600"/>
              <a:t>Skal ha </a:t>
            </a:r>
            <a:r>
              <a:rPr lang="nb-NO" sz="3600" u="sng"/>
              <a:t>fire</a:t>
            </a:r>
            <a:r>
              <a:rPr lang="nb-NO" sz="3600"/>
              <a:t> eksamener på Vg3:</a:t>
            </a:r>
          </a:p>
          <a:p>
            <a:endParaRPr lang="nb-NO" sz="3600"/>
          </a:p>
          <a:p>
            <a:pPr lvl="1">
              <a:buFont typeface="Wingdings" panose="05000000000000000000" pitchFamily="2" charset="2"/>
              <a:buChar char="Ø"/>
            </a:pPr>
            <a:r>
              <a:rPr lang="nb-NO" sz="3600"/>
              <a:t>Norsk hovedmål, skriftlig </a:t>
            </a:r>
          </a:p>
          <a:p>
            <a:pPr lvl="1">
              <a:buFont typeface="Wingdings" panose="05000000000000000000" pitchFamily="2" charset="2"/>
              <a:buChar char="Ø"/>
            </a:pPr>
            <a:r>
              <a:rPr lang="nb-NO" sz="3600"/>
              <a:t>Skal trekkes ut til eksamen i </a:t>
            </a:r>
            <a:r>
              <a:rPr lang="nb-NO" sz="3600" b="1">
                <a:solidFill>
                  <a:srgbClr val="559CCF"/>
                </a:solidFill>
              </a:rPr>
              <a:t>tre</a:t>
            </a:r>
            <a:r>
              <a:rPr lang="nb-NO" sz="3600"/>
              <a:t> fag skriftlig, muntlig eller muntlig-praktisk. Minst ett av fagene må være idrettsfag</a:t>
            </a:r>
          </a:p>
          <a:p>
            <a:endParaRPr lang="nb-NO"/>
          </a:p>
        </p:txBody>
      </p:sp>
      <p:pic>
        <p:nvPicPr>
          <p:cNvPr id="7" name="Bilde 6">
            <a:extLst>
              <a:ext uri="{FF2B5EF4-FFF2-40B4-BE49-F238E27FC236}">
                <a16:creationId xmlns:a16="http://schemas.microsoft.com/office/drawing/2014/main" id="{395BECD8-CE30-C257-6ABA-9B6F17A41330}"/>
              </a:ext>
            </a:extLst>
          </p:cNvPr>
          <p:cNvPicPr>
            <a:picLocks noChangeAspect="1"/>
          </p:cNvPicPr>
          <p:nvPr/>
        </p:nvPicPr>
        <p:blipFill>
          <a:blip r:embed="rId2"/>
          <a:stretch>
            <a:fillRect/>
          </a:stretch>
        </p:blipFill>
        <p:spPr>
          <a:xfrm>
            <a:off x="669510" y="2598234"/>
            <a:ext cx="3197701" cy="2397512"/>
          </a:xfrm>
          <a:prstGeom prst="rect">
            <a:avLst/>
          </a:prstGeom>
        </p:spPr>
      </p:pic>
    </p:spTree>
    <p:extLst>
      <p:ext uri="{BB962C8B-B14F-4D97-AF65-F5344CB8AC3E}">
        <p14:creationId xmlns:p14="http://schemas.microsoft.com/office/powerpoint/2010/main" val="66881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77F8DE-5E0D-139C-346E-FBBB75D4AD68}"/>
              </a:ext>
            </a:extLst>
          </p:cNvPr>
          <p:cNvSpPr>
            <a:spLocks noGrp="1"/>
          </p:cNvSpPr>
          <p:nvPr>
            <p:ph type="title"/>
          </p:nvPr>
        </p:nvSpPr>
        <p:spPr>
          <a:xfrm>
            <a:off x="1092326" y="283687"/>
            <a:ext cx="10153651" cy="1048213"/>
          </a:xfrm>
        </p:spPr>
        <p:txBody>
          <a:bodyPr/>
          <a:lstStyle/>
          <a:p>
            <a:r>
              <a:rPr lang="nb-NO" sz="4800" b="1">
                <a:solidFill>
                  <a:srgbClr val="E5A147"/>
                </a:solidFill>
              </a:rPr>
              <a:t>Eksamenstrekkregler for påbygg</a:t>
            </a:r>
          </a:p>
        </p:txBody>
      </p:sp>
      <p:sp>
        <p:nvSpPr>
          <p:cNvPr id="4" name="Plassholder for innhold 3">
            <a:extLst>
              <a:ext uri="{FF2B5EF4-FFF2-40B4-BE49-F238E27FC236}">
                <a16:creationId xmlns:a16="http://schemas.microsoft.com/office/drawing/2014/main" id="{351A517F-7CD5-61FE-073E-969946DD7376}"/>
              </a:ext>
            </a:extLst>
          </p:cNvPr>
          <p:cNvSpPr>
            <a:spLocks noGrp="1"/>
          </p:cNvSpPr>
          <p:nvPr>
            <p:ph sz="half" idx="2"/>
          </p:nvPr>
        </p:nvSpPr>
        <p:spPr>
          <a:xfrm>
            <a:off x="3669792" y="1264768"/>
            <a:ext cx="8357616" cy="2514080"/>
          </a:xfrm>
        </p:spPr>
        <p:txBody>
          <a:bodyPr/>
          <a:lstStyle/>
          <a:p>
            <a:pPr marL="0" indent="0">
              <a:buNone/>
            </a:pPr>
            <a:r>
              <a:rPr lang="nb-NO" sz="3600"/>
              <a:t>Skal ha </a:t>
            </a:r>
            <a:r>
              <a:rPr lang="nb-NO" sz="3600" u="sng"/>
              <a:t>tre</a:t>
            </a:r>
            <a:r>
              <a:rPr lang="nb-NO" sz="3600"/>
              <a:t> eksamener på </a:t>
            </a:r>
            <a:r>
              <a:rPr lang="nb-NO" sz="3600" b="1">
                <a:solidFill>
                  <a:srgbClr val="E5A147"/>
                </a:solidFill>
              </a:rPr>
              <a:t>Vg3</a:t>
            </a:r>
            <a:r>
              <a:rPr lang="nb-NO" sz="3600"/>
              <a:t>:</a:t>
            </a:r>
          </a:p>
          <a:p>
            <a:pPr marL="0" indent="0">
              <a:buNone/>
            </a:pPr>
            <a:endParaRPr lang="nb-NO" sz="1100"/>
          </a:p>
          <a:p>
            <a:pPr lvl="1">
              <a:buFont typeface="Wingdings" panose="05000000000000000000" pitchFamily="2" charset="2"/>
              <a:buChar char="Ø"/>
            </a:pPr>
            <a:r>
              <a:rPr lang="nb-NO" sz="3600"/>
              <a:t>Norsk hovedmål, skriftlig</a:t>
            </a:r>
          </a:p>
          <a:p>
            <a:pPr lvl="1">
              <a:buFont typeface="Wingdings" panose="05000000000000000000" pitchFamily="2" charset="2"/>
              <a:buChar char="Ø"/>
            </a:pPr>
            <a:r>
              <a:rPr lang="nb-NO" sz="3600"/>
              <a:t>En skriftlig eksamen </a:t>
            </a:r>
          </a:p>
          <a:p>
            <a:pPr lvl="1">
              <a:buFont typeface="Wingdings" panose="05000000000000000000" pitchFamily="2" charset="2"/>
              <a:buChar char="Ø"/>
            </a:pPr>
            <a:r>
              <a:rPr lang="nb-NO" sz="3600"/>
              <a:t>En muntlig/muntlig-praktisk eksamen</a:t>
            </a:r>
          </a:p>
          <a:p>
            <a:pPr marL="0" indent="0">
              <a:buNone/>
            </a:pPr>
            <a:endParaRPr lang="nb-NO"/>
          </a:p>
        </p:txBody>
      </p:sp>
      <p:pic>
        <p:nvPicPr>
          <p:cNvPr id="8" name="Bilde 7">
            <a:extLst>
              <a:ext uri="{FF2B5EF4-FFF2-40B4-BE49-F238E27FC236}">
                <a16:creationId xmlns:a16="http://schemas.microsoft.com/office/drawing/2014/main" id="{B71B4C39-6D6B-B808-3284-B252F77282E6}"/>
              </a:ext>
            </a:extLst>
          </p:cNvPr>
          <p:cNvPicPr>
            <a:picLocks noChangeAspect="1"/>
          </p:cNvPicPr>
          <p:nvPr/>
        </p:nvPicPr>
        <p:blipFill>
          <a:blip r:embed="rId2"/>
          <a:stretch>
            <a:fillRect/>
          </a:stretch>
        </p:blipFill>
        <p:spPr>
          <a:xfrm>
            <a:off x="571852" y="2588940"/>
            <a:ext cx="2859520" cy="2364059"/>
          </a:xfrm>
          <a:prstGeom prst="rect">
            <a:avLst/>
          </a:prstGeom>
        </p:spPr>
      </p:pic>
      <p:sp>
        <p:nvSpPr>
          <p:cNvPr id="9" name="Plassholder for innhold 3">
            <a:extLst>
              <a:ext uri="{FF2B5EF4-FFF2-40B4-BE49-F238E27FC236}">
                <a16:creationId xmlns:a16="http://schemas.microsoft.com/office/drawing/2014/main" id="{E76D6F02-472D-4454-37F4-4F5C7BA17061}"/>
              </a:ext>
            </a:extLst>
          </p:cNvPr>
          <p:cNvSpPr txBox="1">
            <a:spLocks/>
          </p:cNvSpPr>
          <p:nvPr/>
        </p:nvSpPr>
        <p:spPr>
          <a:xfrm>
            <a:off x="3742944" y="4198359"/>
            <a:ext cx="8357616" cy="2019561"/>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3600"/>
              <a:t>Skal ha </a:t>
            </a:r>
            <a:r>
              <a:rPr lang="nb-NO" sz="3600" u="sng"/>
              <a:t>tre</a:t>
            </a:r>
            <a:r>
              <a:rPr lang="nb-NO" sz="3600"/>
              <a:t> eksamener på </a:t>
            </a:r>
            <a:r>
              <a:rPr lang="nb-NO" sz="3600" b="1">
                <a:solidFill>
                  <a:srgbClr val="E5A147"/>
                </a:solidFill>
              </a:rPr>
              <a:t>Vg4</a:t>
            </a:r>
            <a:r>
              <a:rPr lang="nb-NO" sz="3600"/>
              <a:t>:</a:t>
            </a:r>
          </a:p>
          <a:p>
            <a:pPr marL="0" indent="0">
              <a:buFont typeface="Arial" panose="020B0604020202020204" pitchFamily="34" charset="0"/>
              <a:buNone/>
            </a:pPr>
            <a:endParaRPr lang="nb-NO" sz="600"/>
          </a:p>
          <a:p>
            <a:pPr lvl="1">
              <a:buFont typeface="Wingdings" panose="05000000000000000000" pitchFamily="2" charset="2"/>
              <a:buChar char="Ø"/>
            </a:pPr>
            <a:r>
              <a:rPr lang="nb-NO" sz="3600"/>
              <a:t>Norsk hovedmål, skriftlig</a:t>
            </a:r>
          </a:p>
          <a:p>
            <a:pPr lvl="1">
              <a:buFont typeface="Wingdings" panose="05000000000000000000" pitchFamily="2" charset="2"/>
              <a:buChar char="Ø"/>
            </a:pPr>
            <a:r>
              <a:rPr lang="nb-NO" sz="3600"/>
              <a:t>Skal trekkes ut til </a:t>
            </a:r>
            <a:r>
              <a:rPr lang="nb-NO" sz="3600" u="sng"/>
              <a:t>to</a:t>
            </a:r>
            <a:r>
              <a:rPr lang="nb-NO" sz="3600"/>
              <a:t> eksamener. </a:t>
            </a:r>
          </a:p>
          <a:p>
            <a:pPr marL="0" indent="0">
              <a:buFont typeface="Arial" panose="020B0604020202020204" pitchFamily="34" charset="0"/>
              <a:buNone/>
            </a:pPr>
            <a:endParaRPr lang="nb-NO"/>
          </a:p>
        </p:txBody>
      </p:sp>
    </p:spTree>
    <p:extLst>
      <p:ext uri="{BB962C8B-B14F-4D97-AF65-F5344CB8AC3E}">
        <p14:creationId xmlns:p14="http://schemas.microsoft.com/office/powerpoint/2010/main" val="9863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705F46-1887-5942-D413-0A9DB1409900}"/>
              </a:ext>
            </a:extLst>
          </p:cNvPr>
          <p:cNvSpPr>
            <a:spLocks noGrp="1"/>
          </p:cNvSpPr>
          <p:nvPr>
            <p:ph type="title"/>
          </p:nvPr>
        </p:nvSpPr>
        <p:spPr/>
        <p:txBody>
          <a:bodyPr/>
          <a:lstStyle/>
          <a:p>
            <a:pPr algn="ctr"/>
            <a:r>
              <a:rPr lang="nb-NO" b="1"/>
              <a:t>Vg2 (ikke yrkesfag)</a:t>
            </a:r>
          </a:p>
        </p:txBody>
      </p:sp>
      <p:pic>
        <p:nvPicPr>
          <p:cNvPr id="5" name="Bilde 4">
            <a:extLst>
              <a:ext uri="{FF2B5EF4-FFF2-40B4-BE49-F238E27FC236}">
                <a16:creationId xmlns:a16="http://schemas.microsoft.com/office/drawing/2014/main" id="{6BB5FCC6-B7D4-7595-DF2D-F9402FD56034}"/>
              </a:ext>
            </a:extLst>
          </p:cNvPr>
          <p:cNvPicPr>
            <a:picLocks noChangeAspect="1"/>
          </p:cNvPicPr>
          <p:nvPr/>
        </p:nvPicPr>
        <p:blipFill>
          <a:blip r:embed="rId2"/>
          <a:stretch>
            <a:fillRect/>
          </a:stretch>
        </p:blipFill>
        <p:spPr>
          <a:xfrm>
            <a:off x="364717" y="1332516"/>
            <a:ext cx="2910031" cy="2181828"/>
          </a:xfrm>
          <a:prstGeom prst="rect">
            <a:avLst/>
          </a:prstGeom>
        </p:spPr>
      </p:pic>
      <p:pic>
        <p:nvPicPr>
          <p:cNvPr id="6" name="Plassholder for innhold 4">
            <a:extLst>
              <a:ext uri="{FF2B5EF4-FFF2-40B4-BE49-F238E27FC236}">
                <a16:creationId xmlns:a16="http://schemas.microsoft.com/office/drawing/2014/main" id="{7E817A9E-0FE2-D27D-69E3-01F210E5A241}"/>
              </a:ext>
            </a:extLst>
          </p:cNvPr>
          <p:cNvPicPr>
            <a:picLocks noChangeAspect="1"/>
          </p:cNvPicPr>
          <p:nvPr/>
        </p:nvPicPr>
        <p:blipFill rotWithShape="1">
          <a:blip r:embed="rId3"/>
          <a:srcRect l="12658" t="12261" r="10886"/>
          <a:stretch/>
        </p:blipFill>
        <p:spPr>
          <a:xfrm>
            <a:off x="3461517" y="1139952"/>
            <a:ext cx="3868606" cy="2702603"/>
          </a:xfrm>
          <a:prstGeom prst="rect">
            <a:avLst/>
          </a:prstGeom>
        </p:spPr>
      </p:pic>
      <p:pic>
        <p:nvPicPr>
          <p:cNvPr id="7" name="Plassholder for innhold 6">
            <a:extLst>
              <a:ext uri="{FF2B5EF4-FFF2-40B4-BE49-F238E27FC236}">
                <a16:creationId xmlns:a16="http://schemas.microsoft.com/office/drawing/2014/main" id="{5CD3D425-7BB5-DDFE-9A91-C00B8DB8F7E2}"/>
              </a:ext>
            </a:extLst>
          </p:cNvPr>
          <p:cNvPicPr>
            <a:picLocks noGrp="1" noChangeAspect="1"/>
          </p:cNvPicPr>
          <p:nvPr>
            <p:ph sz="half" idx="2"/>
          </p:nvPr>
        </p:nvPicPr>
        <p:blipFill rotWithShape="1">
          <a:blip r:embed="rId4"/>
          <a:srcRect t="9652"/>
          <a:stretch/>
        </p:blipFill>
        <p:spPr>
          <a:xfrm>
            <a:off x="7373635" y="1076604"/>
            <a:ext cx="4375913" cy="2532228"/>
          </a:xfrm>
          <a:prstGeom prst="rect">
            <a:avLst/>
          </a:prstGeom>
        </p:spPr>
      </p:pic>
      <p:sp>
        <p:nvSpPr>
          <p:cNvPr id="9" name="TekstSylinder 8">
            <a:extLst>
              <a:ext uri="{FF2B5EF4-FFF2-40B4-BE49-F238E27FC236}">
                <a16:creationId xmlns:a16="http://schemas.microsoft.com/office/drawing/2014/main" id="{60DA620C-597B-981A-67F3-1E9C74D9ADA0}"/>
              </a:ext>
            </a:extLst>
          </p:cNvPr>
          <p:cNvSpPr txBox="1"/>
          <p:nvPr/>
        </p:nvSpPr>
        <p:spPr>
          <a:xfrm>
            <a:off x="627888" y="4581067"/>
            <a:ext cx="10893805" cy="1200329"/>
          </a:xfrm>
          <a:prstGeom prst="rect">
            <a:avLst/>
          </a:prstGeom>
          <a:noFill/>
        </p:spPr>
        <p:txBody>
          <a:bodyPr wrap="square">
            <a:spAutoFit/>
          </a:bodyPr>
          <a:lstStyle/>
          <a:p>
            <a:pPr lvl="1" algn="ctr"/>
            <a:r>
              <a:rPr lang="nb-NO" sz="3600"/>
              <a:t>Skal trekkes til </a:t>
            </a:r>
            <a:r>
              <a:rPr lang="nb-NO" sz="3600" b="1" u="sng"/>
              <a:t>en</a:t>
            </a:r>
            <a:r>
              <a:rPr lang="nb-NO" sz="3600"/>
              <a:t> eksamen – enten skriftlig eller muntlig</a:t>
            </a:r>
          </a:p>
        </p:txBody>
      </p:sp>
    </p:spTree>
    <p:extLst>
      <p:ext uri="{BB962C8B-B14F-4D97-AF65-F5344CB8AC3E}">
        <p14:creationId xmlns:p14="http://schemas.microsoft.com/office/powerpoint/2010/main" val="269917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C96983-FC4B-D048-4CC6-1270B158F5B2}"/>
              </a:ext>
            </a:extLst>
          </p:cNvPr>
          <p:cNvSpPr>
            <a:spLocks noGrp="1"/>
          </p:cNvSpPr>
          <p:nvPr>
            <p:ph type="title"/>
          </p:nvPr>
        </p:nvSpPr>
        <p:spPr>
          <a:xfrm>
            <a:off x="1200148" y="404209"/>
            <a:ext cx="10153651" cy="792099"/>
          </a:xfrm>
        </p:spPr>
        <p:txBody>
          <a:bodyPr anchor="ctr">
            <a:normAutofit fontScale="90000"/>
          </a:bodyPr>
          <a:lstStyle/>
          <a:p>
            <a:pPr algn="ctr">
              <a:lnSpc>
                <a:spcPct val="90000"/>
              </a:lnSpc>
            </a:pPr>
            <a:br>
              <a:rPr lang="nb-NO" sz="1600"/>
            </a:br>
            <a:r>
              <a:rPr lang="nb-NO" sz="5300"/>
              <a:t>Vg1 og Vg2</a:t>
            </a:r>
            <a:br>
              <a:rPr lang="nb-NO" sz="1600"/>
            </a:br>
            <a:br>
              <a:rPr lang="nb-NO" sz="1600"/>
            </a:br>
            <a:endParaRPr lang="nb-NO" sz="1600"/>
          </a:p>
        </p:txBody>
      </p:sp>
      <p:pic>
        <p:nvPicPr>
          <p:cNvPr id="5" name="Bilde 4" descr="Et bilde som inneholder tekst, klokke&#10;&#10;Automatisk generert beskrivelse">
            <a:extLst>
              <a:ext uri="{FF2B5EF4-FFF2-40B4-BE49-F238E27FC236}">
                <a16:creationId xmlns:a16="http://schemas.microsoft.com/office/drawing/2014/main" id="{063ECC32-4101-557B-2BEF-D2119F5BB2A4}"/>
              </a:ext>
            </a:extLst>
          </p:cNvPr>
          <p:cNvPicPr>
            <a:picLocks noChangeAspect="1"/>
          </p:cNvPicPr>
          <p:nvPr/>
        </p:nvPicPr>
        <p:blipFill>
          <a:blip r:embed="rId2"/>
          <a:stretch>
            <a:fillRect/>
          </a:stretch>
        </p:blipFill>
        <p:spPr>
          <a:xfrm>
            <a:off x="465402" y="1412875"/>
            <a:ext cx="4675909" cy="4500563"/>
          </a:xfrm>
          <a:prstGeom prst="rect">
            <a:avLst/>
          </a:prstGeom>
          <a:noFill/>
        </p:spPr>
      </p:pic>
      <p:sp>
        <p:nvSpPr>
          <p:cNvPr id="3" name="Plassholder for innhold 2">
            <a:extLst>
              <a:ext uri="{FF2B5EF4-FFF2-40B4-BE49-F238E27FC236}">
                <a16:creationId xmlns:a16="http://schemas.microsoft.com/office/drawing/2014/main" id="{94A914B4-0805-8620-23F9-A750CF582E84}"/>
              </a:ext>
            </a:extLst>
          </p:cNvPr>
          <p:cNvSpPr>
            <a:spLocks noGrp="1"/>
          </p:cNvSpPr>
          <p:nvPr>
            <p:ph sz="half" idx="2"/>
          </p:nvPr>
        </p:nvSpPr>
        <p:spPr>
          <a:xfrm>
            <a:off x="6812784" y="1780032"/>
            <a:ext cx="4552130" cy="4133406"/>
          </a:xfrm>
        </p:spPr>
        <p:txBody>
          <a:bodyPr>
            <a:normAutofit/>
          </a:bodyPr>
          <a:lstStyle/>
          <a:p>
            <a:pPr marL="0" indent="0">
              <a:buNone/>
            </a:pPr>
            <a:r>
              <a:rPr lang="nb-NO"/>
              <a:t>Yrkesfag		Idrett </a:t>
            </a:r>
          </a:p>
          <a:p>
            <a:pPr marL="0" indent="0">
              <a:buNone/>
            </a:pPr>
            <a:r>
              <a:rPr lang="nb-NO"/>
              <a:t>ST Helse 		ST EL</a:t>
            </a:r>
          </a:p>
          <a:p>
            <a:pPr marL="0" indent="0">
              <a:buNone/>
            </a:pPr>
            <a:endParaRPr lang="nb-NO"/>
          </a:p>
          <a:p>
            <a:pPr marL="0" indent="0">
              <a:buNone/>
            </a:pPr>
            <a:endParaRPr lang="nb-NO"/>
          </a:p>
          <a:p>
            <a:pPr marL="0" indent="0">
              <a:buNone/>
            </a:pPr>
            <a:r>
              <a:rPr lang="nb-NO"/>
              <a:t>20% skal trekkes ut til eksamen</a:t>
            </a:r>
          </a:p>
          <a:p>
            <a:pPr marL="0" indent="0">
              <a:buNone/>
            </a:pPr>
            <a:endParaRPr lang="nb-NO"/>
          </a:p>
          <a:p>
            <a:pPr marL="0" indent="0">
              <a:buNone/>
            </a:pPr>
            <a:r>
              <a:rPr lang="nb-NO"/>
              <a:t>Tilfeldig om du blir trukket ut til eksamen </a:t>
            </a:r>
          </a:p>
          <a:p>
            <a:pPr marL="0" indent="0">
              <a:buNone/>
            </a:pPr>
            <a:endParaRPr lang="nb-NO"/>
          </a:p>
        </p:txBody>
      </p:sp>
      <p:pic>
        <p:nvPicPr>
          <p:cNvPr id="6" name="Bilde 5" descr="Et bilde som inneholder tekst, klokke&#10;&#10;Automatisk generert beskrivelse">
            <a:extLst>
              <a:ext uri="{FF2B5EF4-FFF2-40B4-BE49-F238E27FC236}">
                <a16:creationId xmlns:a16="http://schemas.microsoft.com/office/drawing/2014/main" id="{19E3DCC5-1A25-3A8C-E197-3CB059FA8250}"/>
              </a:ext>
            </a:extLst>
          </p:cNvPr>
          <p:cNvPicPr>
            <a:picLocks noChangeAspect="1"/>
          </p:cNvPicPr>
          <p:nvPr/>
        </p:nvPicPr>
        <p:blipFill>
          <a:blip r:embed="rId2"/>
          <a:stretch>
            <a:fillRect/>
          </a:stretch>
        </p:blipFill>
        <p:spPr>
          <a:xfrm>
            <a:off x="6233754" y="2223959"/>
            <a:ext cx="450008" cy="433133"/>
          </a:xfrm>
          <a:prstGeom prst="rect">
            <a:avLst/>
          </a:prstGeom>
          <a:noFill/>
        </p:spPr>
      </p:pic>
      <p:pic>
        <p:nvPicPr>
          <p:cNvPr id="7" name="Bilde 6" descr="Et bilde som inneholder tekst, klokke&#10;&#10;Automatisk generert beskrivelse">
            <a:extLst>
              <a:ext uri="{FF2B5EF4-FFF2-40B4-BE49-F238E27FC236}">
                <a16:creationId xmlns:a16="http://schemas.microsoft.com/office/drawing/2014/main" id="{8CF64C4E-1374-E4D4-322D-5F22BC3DB9C0}"/>
              </a:ext>
            </a:extLst>
          </p:cNvPr>
          <p:cNvPicPr>
            <a:picLocks noChangeAspect="1"/>
          </p:cNvPicPr>
          <p:nvPr/>
        </p:nvPicPr>
        <p:blipFill>
          <a:blip r:embed="rId2"/>
          <a:stretch>
            <a:fillRect/>
          </a:stretch>
        </p:blipFill>
        <p:spPr>
          <a:xfrm>
            <a:off x="8997670" y="1699386"/>
            <a:ext cx="450008" cy="433133"/>
          </a:xfrm>
          <a:prstGeom prst="rect">
            <a:avLst/>
          </a:prstGeom>
          <a:noFill/>
        </p:spPr>
      </p:pic>
      <p:pic>
        <p:nvPicPr>
          <p:cNvPr id="8" name="Bilde 7" descr="Et bilde som inneholder tekst, klokke&#10;&#10;Automatisk generert beskrivelse">
            <a:extLst>
              <a:ext uri="{FF2B5EF4-FFF2-40B4-BE49-F238E27FC236}">
                <a16:creationId xmlns:a16="http://schemas.microsoft.com/office/drawing/2014/main" id="{F06713E9-88BF-C75D-50B4-FA2FB64B5F86}"/>
              </a:ext>
            </a:extLst>
          </p:cNvPr>
          <p:cNvPicPr>
            <a:picLocks noChangeAspect="1"/>
          </p:cNvPicPr>
          <p:nvPr/>
        </p:nvPicPr>
        <p:blipFill>
          <a:blip r:embed="rId2"/>
          <a:stretch>
            <a:fillRect/>
          </a:stretch>
        </p:blipFill>
        <p:spPr>
          <a:xfrm>
            <a:off x="8973573" y="2213165"/>
            <a:ext cx="450008" cy="433133"/>
          </a:xfrm>
          <a:prstGeom prst="rect">
            <a:avLst/>
          </a:prstGeom>
          <a:noFill/>
        </p:spPr>
      </p:pic>
      <p:pic>
        <p:nvPicPr>
          <p:cNvPr id="9" name="Bilde 8" descr="Et bilde som inneholder tekst, klokke&#10;&#10;Automatisk generert beskrivelse">
            <a:extLst>
              <a:ext uri="{FF2B5EF4-FFF2-40B4-BE49-F238E27FC236}">
                <a16:creationId xmlns:a16="http://schemas.microsoft.com/office/drawing/2014/main" id="{20D40D71-1B89-B038-16CE-5C3D8E6A3C73}"/>
              </a:ext>
            </a:extLst>
          </p:cNvPr>
          <p:cNvPicPr>
            <a:picLocks noChangeAspect="1"/>
          </p:cNvPicPr>
          <p:nvPr/>
        </p:nvPicPr>
        <p:blipFill>
          <a:blip r:embed="rId2"/>
          <a:stretch>
            <a:fillRect/>
          </a:stretch>
        </p:blipFill>
        <p:spPr>
          <a:xfrm>
            <a:off x="6233754" y="1699386"/>
            <a:ext cx="450008" cy="433133"/>
          </a:xfrm>
          <a:prstGeom prst="rect">
            <a:avLst/>
          </a:prstGeom>
          <a:noFill/>
        </p:spPr>
      </p:pic>
    </p:spTree>
    <p:extLst>
      <p:ext uri="{BB962C8B-B14F-4D97-AF65-F5344CB8AC3E}">
        <p14:creationId xmlns:p14="http://schemas.microsoft.com/office/powerpoint/2010/main" val="295455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a:extLst>
              <a:ext uri="{FF2B5EF4-FFF2-40B4-BE49-F238E27FC236}">
                <a16:creationId xmlns:a16="http://schemas.microsoft.com/office/drawing/2014/main" id="{617391B9-D3BE-0FEE-9ABE-BFAD37D74421}"/>
              </a:ext>
            </a:extLst>
          </p:cNvPr>
          <p:cNvSpPr>
            <a:spLocks noGrp="1"/>
          </p:cNvSpPr>
          <p:nvPr>
            <p:ph type="subTitle" idx="1"/>
          </p:nvPr>
        </p:nvSpPr>
        <p:spPr>
          <a:xfrm>
            <a:off x="1107439" y="2266666"/>
            <a:ext cx="10171112" cy="1114233"/>
          </a:xfrm>
        </p:spPr>
        <p:txBody>
          <a:bodyPr/>
          <a:lstStyle/>
          <a:p>
            <a:r>
              <a:rPr lang="nb-NO"/>
              <a:t>Fellessensur på eksamen er 19., 20. og 21. juni. Eksamenskarakterene vil bli publisert så raskt som mulig i VISMA etter fellessensuren.</a:t>
            </a:r>
          </a:p>
        </p:txBody>
      </p:sp>
      <p:sp>
        <p:nvSpPr>
          <p:cNvPr id="5" name="Tittel 4">
            <a:extLst>
              <a:ext uri="{FF2B5EF4-FFF2-40B4-BE49-F238E27FC236}">
                <a16:creationId xmlns:a16="http://schemas.microsoft.com/office/drawing/2014/main" id="{5DE218E9-3DE7-4946-E8FA-98E0B99B41A6}"/>
              </a:ext>
            </a:extLst>
          </p:cNvPr>
          <p:cNvSpPr>
            <a:spLocks noGrp="1"/>
          </p:cNvSpPr>
          <p:nvPr>
            <p:ph type="ctrTitle"/>
          </p:nvPr>
        </p:nvSpPr>
        <p:spPr>
          <a:xfrm>
            <a:off x="1113788" y="1106956"/>
            <a:ext cx="10164763" cy="1021481"/>
          </a:xfrm>
        </p:spPr>
        <p:txBody>
          <a:bodyPr/>
          <a:lstStyle/>
          <a:p>
            <a:r>
              <a:rPr lang="nb-NO">
                <a:solidFill>
                  <a:schemeClr val="tx1"/>
                </a:solidFill>
              </a:rPr>
              <a:t>Når får en eksamenskarakterene?</a:t>
            </a:r>
          </a:p>
        </p:txBody>
      </p:sp>
      <p:sp>
        <p:nvSpPr>
          <p:cNvPr id="6" name="Tittel 4">
            <a:extLst>
              <a:ext uri="{FF2B5EF4-FFF2-40B4-BE49-F238E27FC236}">
                <a16:creationId xmlns:a16="http://schemas.microsoft.com/office/drawing/2014/main" id="{844A422E-9094-0011-1D45-32F2A03CA77A}"/>
              </a:ext>
            </a:extLst>
          </p:cNvPr>
          <p:cNvSpPr txBox="1">
            <a:spLocks/>
          </p:cNvSpPr>
          <p:nvPr/>
        </p:nvSpPr>
        <p:spPr>
          <a:xfrm>
            <a:off x="1120138" y="2918259"/>
            <a:ext cx="10164763" cy="1021481"/>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nb-NO">
                <a:solidFill>
                  <a:schemeClr val="tx1"/>
                </a:solidFill>
              </a:rPr>
              <a:t>Klage på eksamenskarakter</a:t>
            </a:r>
          </a:p>
        </p:txBody>
      </p:sp>
      <p:sp>
        <p:nvSpPr>
          <p:cNvPr id="7" name="Undertittel 3">
            <a:extLst>
              <a:ext uri="{FF2B5EF4-FFF2-40B4-BE49-F238E27FC236}">
                <a16:creationId xmlns:a16="http://schemas.microsoft.com/office/drawing/2014/main" id="{75893732-B18A-11D5-6AF6-AB2B28E93ABA}"/>
              </a:ext>
            </a:extLst>
          </p:cNvPr>
          <p:cNvSpPr txBox="1">
            <a:spLocks/>
          </p:cNvSpPr>
          <p:nvPr/>
        </p:nvSpPr>
        <p:spPr>
          <a:xfrm>
            <a:off x="1107439" y="4056209"/>
            <a:ext cx="10171112" cy="111423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a:t>Snakk med faglærer før du klager på eksamenskarakteren</a:t>
            </a:r>
          </a:p>
          <a:p>
            <a:r>
              <a:rPr lang="nb-NO">
                <a:solidFill>
                  <a:schemeClr val="tx1"/>
                </a:solidFill>
              </a:rPr>
              <a:t>Fyll ut klageskjema på Servicetorget </a:t>
            </a:r>
            <a:r>
              <a:rPr lang="nb-NO"/>
              <a:t>(på eksamen er det ikke digital klage).</a:t>
            </a:r>
          </a:p>
          <a:p>
            <a:r>
              <a:rPr lang="nb-NO"/>
              <a:t>Klageskjema må leveres inn på Servicetorget innen 10 dager etter at eksamenskarakteren er publisert i VISMA. </a:t>
            </a:r>
          </a:p>
          <a:p>
            <a:r>
              <a:rPr lang="nb-NO" sz="2800">
                <a:solidFill>
                  <a:srgbClr val="FF0000"/>
                </a:solidFill>
              </a:rPr>
              <a:t>Hurtigklagefristen</a:t>
            </a:r>
            <a:r>
              <a:rPr lang="nb-NO">
                <a:solidFill>
                  <a:schemeClr val="tx1"/>
                </a:solidFill>
              </a:rPr>
              <a:t> </a:t>
            </a:r>
            <a:r>
              <a:rPr lang="nb-NO"/>
              <a:t>for Vg3 elever – så raskt som mulig - innen 3 dager</a:t>
            </a:r>
          </a:p>
          <a:p>
            <a:endParaRPr lang="nb-NO">
              <a:solidFill>
                <a:schemeClr val="tx1"/>
              </a:solidFill>
            </a:endParaRPr>
          </a:p>
        </p:txBody>
      </p:sp>
    </p:spTree>
    <p:extLst>
      <p:ext uri="{BB962C8B-B14F-4D97-AF65-F5344CB8AC3E}">
        <p14:creationId xmlns:p14="http://schemas.microsoft.com/office/powerpoint/2010/main" val="10729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324FE6-970C-346B-A674-C1BEF99DC213}"/>
              </a:ext>
            </a:extLst>
          </p:cNvPr>
          <p:cNvSpPr>
            <a:spLocks noGrp="1"/>
          </p:cNvSpPr>
          <p:nvPr>
            <p:ph type="ctrTitle"/>
          </p:nvPr>
        </p:nvSpPr>
        <p:spPr>
          <a:xfrm>
            <a:off x="1084325" y="1584559"/>
            <a:ext cx="10461499" cy="1021481"/>
          </a:xfrm>
        </p:spPr>
        <p:txBody>
          <a:bodyPr/>
          <a:lstStyle/>
          <a:p>
            <a:r>
              <a:rPr lang="nb-NO" sz="8000" b="1">
                <a:solidFill>
                  <a:srgbClr val="FFFFFF"/>
                </a:solidFill>
              </a:rPr>
              <a:t>Regler ved eksamen</a:t>
            </a:r>
          </a:p>
        </p:txBody>
      </p:sp>
      <p:sp>
        <p:nvSpPr>
          <p:cNvPr id="3" name="Plassholder for innhold 2">
            <a:extLst>
              <a:ext uri="{FF2B5EF4-FFF2-40B4-BE49-F238E27FC236}">
                <a16:creationId xmlns:a16="http://schemas.microsoft.com/office/drawing/2014/main" id="{9A334774-84E1-F481-031A-02DBCF453281}"/>
              </a:ext>
            </a:extLst>
          </p:cNvPr>
          <p:cNvSpPr txBox="1">
            <a:spLocks/>
          </p:cNvSpPr>
          <p:nvPr/>
        </p:nvSpPr>
        <p:spPr>
          <a:xfrm>
            <a:off x="1132840" y="2779776"/>
            <a:ext cx="9852152" cy="3791712"/>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3200" b="1">
                <a:solidFill>
                  <a:srgbClr val="303030"/>
                </a:solidFill>
                <a:latin typeface="Montserrat" panose="00000500000000000000" pitchFamily="2" charset="0"/>
              </a:rPr>
              <a:t>Kommunikasjon</a:t>
            </a:r>
          </a:p>
          <a:p>
            <a:pPr lvl="2" algn="l">
              <a:buFont typeface="Arial" panose="020B0604020202020204" pitchFamily="34" charset="0"/>
              <a:buChar char="•"/>
            </a:pPr>
            <a:r>
              <a:rPr lang="nb-NO" sz="2400">
                <a:solidFill>
                  <a:srgbClr val="303030"/>
                </a:solidFill>
                <a:latin typeface="Roboto" panose="02000000000000000000" pitchFamily="2" charset="0"/>
              </a:rPr>
              <a:t>Du har ikke lov til å kommunisere med andre under eksamen, inkludert samskriving, chat eller lignende.</a:t>
            </a:r>
          </a:p>
          <a:p>
            <a:pPr lvl="2" algn="l">
              <a:buFont typeface="Arial" panose="020B0604020202020204" pitchFamily="34" charset="0"/>
              <a:buChar char="•"/>
            </a:pPr>
            <a:r>
              <a:rPr lang="nb-NO" sz="2400">
                <a:solidFill>
                  <a:srgbClr val="303030"/>
                </a:solidFill>
                <a:latin typeface="Roboto" panose="02000000000000000000" pitchFamily="2" charset="0"/>
              </a:rPr>
              <a:t>Å publisere tekst på internett regnes som kommunikasjon.</a:t>
            </a:r>
          </a:p>
          <a:p>
            <a:pPr lvl="2" algn="l"/>
            <a:r>
              <a:rPr lang="nb-NO" sz="2400">
                <a:solidFill>
                  <a:srgbClr val="303030"/>
                </a:solidFill>
                <a:latin typeface="Roboto" panose="02000000000000000000" pitchFamily="2" charset="0"/>
              </a:rPr>
              <a:t>Dersom du skal ha eksamen i et språkfag (norsk, samisk, finsk som andrespråk, engelsk og fremmedspråk), gjelder også følgende unntak:</a:t>
            </a:r>
          </a:p>
          <a:p>
            <a:r>
              <a:rPr lang="nb-NO" sz="3200" b="1">
                <a:solidFill>
                  <a:srgbClr val="303030"/>
                </a:solidFill>
                <a:latin typeface="Montserrat" panose="00000500000000000000" pitchFamily="2" charset="0"/>
              </a:rPr>
              <a:t>Oversettelsesprogram</a:t>
            </a:r>
          </a:p>
          <a:p>
            <a:pPr lvl="2" algn="l">
              <a:buFont typeface="Arial" panose="020B0604020202020204" pitchFamily="34" charset="0"/>
              <a:buChar char="•"/>
            </a:pPr>
            <a:r>
              <a:rPr lang="nb-NO" sz="2400">
                <a:solidFill>
                  <a:srgbClr val="303030"/>
                </a:solidFill>
                <a:latin typeface="Roboto" panose="02000000000000000000" pitchFamily="2" charset="0"/>
              </a:rPr>
              <a:t>Du har ikke lov til å bruke oversettelsesprogrammer eller oversettelsesfunksjonalitet i Word, Pages eller andre verktøy du benytter deg av for å besvare eksamen.</a:t>
            </a:r>
          </a:p>
          <a:p>
            <a:endParaRPr lang="nb-NO"/>
          </a:p>
        </p:txBody>
      </p:sp>
    </p:spTree>
    <p:extLst>
      <p:ext uri="{BB962C8B-B14F-4D97-AF65-F5344CB8AC3E}">
        <p14:creationId xmlns:p14="http://schemas.microsoft.com/office/powerpoint/2010/main" val="372122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59FACA4E-28C5-43A1-3FAD-8A0F4DA1C88F}"/>
              </a:ext>
            </a:extLst>
          </p:cNvPr>
          <p:cNvSpPr>
            <a:spLocks noGrp="1"/>
          </p:cNvSpPr>
          <p:nvPr>
            <p:ph type="subTitle" idx="1"/>
          </p:nvPr>
        </p:nvSpPr>
        <p:spPr>
          <a:xfrm>
            <a:off x="1102360" y="1543098"/>
            <a:ext cx="10171112" cy="718518"/>
          </a:xfrm>
        </p:spPr>
        <p:txBody>
          <a:bodyPr/>
          <a:lstStyle/>
          <a:p>
            <a:r>
              <a:rPr lang="nb-NO" sz="3200" b="1">
                <a:solidFill>
                  <a:schemeClr val="tx1"/>
                </a:solidFill>
                <a:latin typeface="Montserrat Medium" panose="00000600000000000000" pitchFamily="2" charset="0"/>
              </a:rPr>
              <a:t>Kilder</a:t>
            </a:r>
          </a:p>
        </p:txBody>
      </p:sp>
      <p:sp>
        <p:nvSpPr>
          <p:cNvPr id="5" name="TekstSylinder 4">
            <a:extLst>
              <a:ext uri="{FF2B5EF4-FFF2-40B4-BE49-F238E27FC236}">
                <a16:creationId xmlns:a16="http://schemas.microsoft.com/office/drawing/2014/main" id="{52CCC94F-DAF0-19AA-F314-28459328B51A}"/>
              </a:ext>
            </a:extLst>
          </p:cNvPr>
          <p:cNvSpPr txBox="1"/>
          <p:nvPr/>
        </p:nvSpPr>
        <p:spPr>
          <a:xfrm>
            <a:off x="1024128" y="1964353"/>
            <a:ext cx="10249344" cy="4893647"/>
          </a:xfrm>
          <a:prstGeom prst="rect">
            <a:avLst/>
          </a:prstGeom>
          <a:noFill/>
        </p:spPr>
        <p:txBody>
          <a:bodyPr wrap="square">
            <a:spAutoFit/>
          </a:bodyPr>
          <a:lstStyle/>
          <a:p>
            <a:pPr marL="285750" indent="-285750" algn="l">
              <a:buFont typeface="Arial" panose="020B0604020202020204" pitchFamily="34" charset="0"/>
              <a:buChar char="•"/>
            </a:pPr>
            <a:r>
              <a:rPr lang="nb-NO" sz="2400" b="0" i="0">
                <a:solidFill>
                  <a:srgbClr val="303030"/>
                </a:solidFill>
                <a:effectLst/>
                <a:latin typeface="Roboto" panose="02000000000000000000" pitchFamily="2" charset="0"/>
              </a:rPr>
              <a:t>Hvis kandidaten eller privatisten bruker kilder, skal kildene oppgis slik at sensor kan finne frem til dem. Hvordan kandidatene skal gjøre dette, er omtalt både i eksamensveiledningene og i informasjonsdelen til eksamensoppgaven.</a:t>
            </a:r>
          </a:p>
          <a:p>
            <a:pPr algn="l"/>
            <a:endParaRPr lang="nb-NO" sz="2400" b="0" i="0">
              <a:solidFill>
                <a:srgbClr val="303030"/>
              </a:solidFill>
              <a:effectLst/>
              <a:latin typeface="Roboto" panose="02000000000000000000" pitchFamily="2" charset="0"/>
            </a:endParaRPr>
          </a:p>
          <a:p>
            <a:pPr marL="0" indent="0" algn="l">
              <a:buNone/>
            </a:pPr>
            <a:r>
              <a:rPr lang="nb-NO" sz="2400" b="1" i="0">
                <a:solidFill>
                  <a:srgbClr val="303030"/>
                </a:solidFill>
                <a:effectLst/>
                <a:latin typeface="Montserrat" panose="00000500000000000000" pitchFamily="2" charset="0"/>
              </a:rPr>
              <a:t>Hva kan være konsekvensen ved uselvstendig kildebruk?</a:t>
            </a:r>
          </a:p>
          <a:p>
            <a:pPr marL="0" indent="0" algn="l">
              <a:buNone/>
            </a:pPr>
            <a:endParaRPr lang="nb-NO" sz="2400" b="1" i="0">
              <a:solidFill>
                <a:srgbClr val="303030"/>
              </a:solidFill>
              <a:effectLst/>
              <a:latin typeface="Montserrat" panose="00000500000000000000" pitchFamily="2" charset="0"/>
            </a:endParaRPr>
          </a:p>
          <a:p>
            <a:pPr marL="285750" indent="-285750" algn="l">
              <a:buFont typeface="Arial" panose="020B0604020202020204" pitchFamily="34" charset="0"/>
              <a:buChar char="•"/>
            </a:pPr>
            <a:r>
              <a:rPr lang="nb-NO" sz="2400" b="0" i="0">
                <a:solidFill>
                  <a:srgbClr val="303030"/>
                </a:solidFill>
                <a:effectLst/>
                <a:latin typeface="Roboto" panose="02000000000000000000" pitchFamily="2" charset="0"/>
              </a:rPr>
              <a:t>Når kandidaten og privatisten i stor grad klipper og limer fra andres tekster i besvarelsen, kan det være vanskelig å se den individuelle kompetanse. Resultatet kan bli at kandidaten får en lavere måloppnåelse på eksamen enn ellers. Derfor er det viktig at kandidatene lærer å vise til kildene på en ryddig måte, og at de viser at de kan bruke kildene i teksten sin.</a:t>
            </a:r>
          </a:p>
        </p:txBody>
      </p:sp>
    </p:spTree>
    <p:extLst>
      <p:ext uri="{BB962C8B-B14F-4D97-AF65-F5344CB8AC3E}">
        <p14:creationId xmlns:p14="http://schemas.microsoft.com/office/powerpoint/2010/main" val="38404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D47CE5FC-1639-6351-8564-46E8D8C00F91}"/>
              </a:ext>
            </a:extLst>
          </p:cNvPr>
          <p:cNvSpPr>
            <a:spLocks noGrp="1"/>
          </p:cNvSpPr>
          <p:nvPr>
            <p:ph type="subTitle" idx="1"/>
          </p:nvPr>
        </p:nvSpPr>
        <p:spPr>
          <a:xfrm>
            <a:off x="602488" y="1698771"/>
            <a:ext cx="10171112" cy="923330"/>
          </a:xfrm>
        </p:spPr>
        <p:txBody>
          <a:bodyPr/>
          <a:lstStyle/>
          <a:p>
            <a:r>
              <a:rPr lang="nb-NO" sz="2800" b="1">
                <a:solidFill>
                  <a:schemeClr val="tx1"/>
                </a:solidFill>
                <a:latin typeface="Montserrat Medium" panose="00000600000000000000" pitchFamily="2" charset="0"/>
              </a:rPr>
              <a:t>Eksamensbesvarelsen anonymt</a:t>
            </a:r>
          </a:p>
        </p:txBody>
      </p:sp>
      <p:sp>
        <p:nvSpPr>
          <p:cNvPr id="5" name="TekstSylinder 4">
            <a:extLst>
              <a:ext uri="{FF2B5EF4-FFF2-40B4-BE49-F238E27FC236}">
                <a16:creationId xmlns:a16="http://schemas.microsoft.com/office/drawing/2014/main" id="{C9F0708D-C640-D361-61F9-773D6583FCBB}"/>
              </a:ext>
            </a:extLst>
          </p:cNvPr>
          <p:cNvSpPr txBox="1"/>
          <p:nvPr/>
        </p:nvSpPr>
        <p:spPr>
          <a:xfrm>
            <a:off x="547624" y="2430887"/>
            <a:ext cx="10815320" cy="1200329"/>
          </a:xfrm>
          <a:prstGeom prst="rect">
            <a:avLst/>
          </a:prstGeom>
          <a:noFill/>
        </p:spPr>
        <p:txBody>
          <a:bodyPr wrap="square">
            <a:spAutoFit/>
          </a:bodyPr>
          <a:lstStyle/>
          <a:p>
            <a:r>
              <a:rPr lang="nb-NO" sz="2400">
                <a:solidFill>
                  <a:srgbClr val="303030"/>
                </a:solidFill>
                <a:latin typeface="Roboto" panose="02000000000000000000" pitchFamily="2" charset="0"/>
              </a:rPr>
              <a:t>Pass på at kandidatene bare bruker kandidatnummeret i eksamensbesvarelsen. De skal ikke oppgi navnet sitt eller navnet på skolen i besvarelsen</a:t>
            </a:r>
          </a:p>
        </p:txBody>
      </p:sp>
    </p:spTree>
    <p:extLst>
      <p:ext uri="{BB962C8B-B14F-4D97-AF65-F5344CB8AC3E}">
        <p14:creationId xmlns:p14="http://schemas.microsoft.com/office/powerpoint/2010/main" val="383269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921E21-0C42-321D-2C6F-F3FD3C2DD036}"/>
              </a:ext>
            </a:extLst>
          </p:cNvPr>
          <p:cNvSpPr>
            <a:spLocks noGrp="1"/>
          </p:cNvSpPr>
          <p:nvPr>
            <p:ph type="ctrTitle"/>
          </p:nvPr>
        </p:nvSpPr>
        <p:spPr>
          <a:xfrm>
            <a:off x="919733" y="517759"/>
            <a:ext cx="10164763" cy="1021481"/>
          </a:xfrm>
        </p:spPr>
        <p:txBody>
          <a:bodyPr/>
          <a:lstStyle/>
          <a:p>
            <a:r>
              <a:rPr lang="nb-NO" sz="4400" b="1"/>
              <a:t>Fravær</a:t>
            </a:r>
          </a:p>
        </p:txBody>
      </p:sp>
      <p:sp>
        <p:nvSpPr>
          <p:cNvPr id="5" name="TekstSylinder 4">
            <a:extLst>
              <a:ext uri="{FF2B5EF4-FFF2-40B4-BE49-F238E27FC236}">
                <a16:creationId xmlns:a16="http://schemas.microsoft.com/office/drawing/2014/main" id="{8E3FEAB4-D1B3-AADE-08C5-C880A0AF4183}"/>
              </a:ext>
            </a:extLst>
          </p:cNvPr>
          <p:cNvSpPr txBox="1"/>
          <p:nvPr/>
        </p:nvSpPr>
        <p:spPr>
          <a:xfrm>
            <a:off x="919733" y="1720840"/>
            <a:ext cx="10565131" cy="3539430"/>
          </a:xfrm>
          <a:prstGeom prst="rect">
            <a:avLst/>
          </a:prstGeom>
          <a:noFill/>
        </p:spPr>
        <p:txBody>
          <a:bodyPr wrap="square">
            <a:spAutoFit/>
          </a:bodyPr>
          <a:lstStyle/>
          <a:p>
            <a:pPr marL="285750" indent="-285750">
              <a:buFont typeface="Arial" panose="020B0604020202020204" pitchFamily="34" charset="0"/>
              <a:buChar char="•"/>
            </a:pPr>
            <a:r>
              <a:rPr lang="nb-NO" sz="2800"/>
              <a:t>Mer enn 10% </a:t>
            </a:r>
            <a:r>
              <a:rPr lang="nb-NO" sz="2800" u="sng"/>
              <a:t>u</a:t>
            </a:r>
            <a:r>
              <a:rPr lang="nb-NO" sz="2800"/>
              <a:t>dokumentert fravær medfører at man ikke får karakter i faget. </a:t>
            </a:r>
          </a:p>
          <a:p>
            <a:pPr lvl="2"/>
            <a:r>
              <a:rPr lang="nb-NO" sz="2800"/>
              <a:t>Dokumentasjon </a:t>
            </a:r>
          </a:p>
          <a:p>
            <a:pPr marL="1828800" lvl="3" indent="-457200">
              <a:buFont typeface="Arial" panose="020B0604020202020204" pitchFamily="34" charset="0"/>
              <a:buChar char="•"/>
            </a:pPr>
            <a:r>
              <a:rPr lang="nb-NO" sz="2800"/>
              <a:t>Erklæring fra lege/tannlege/psykolog o.l. </a:t>
            </a:r>
          </a:p>
          <a:p>
            <a:pPr marL="1828800" lvl="3" indent="-457200">
              <a:buFont typeface="Arial" panose="020B0604020202020204" pitchFamily="34" charset="0"/>
              <a:buChar char="•"/>
            </a:pPr>
            <a:r>
              <a:rPr lang="nb-NO" sz="2800"/>
              <a:t>Sesjon/politisk fravær o.l. </a:t>
            </a:r>
          </a:p>
          <a:p>
            <a:pPr lvl="3"/>
            <a:endParaRPr lang="nb-NO" sz="2800"/>
          </a:p>
          <a:p>
            <a:pPr algn="ctr"/>
            <a:r>
              <a:rPr lang="nb-NO" sz="2800"/>
              <a:t>NB!! Lærer må ha vurderingsgrunnlag for å kunne gi </a:t>
            </a:r>
          </a:p>
          <a:p>
            <a:pPr algn="ctr"/>
            <a:r>
              <a:rPr lang="nb-NO" sz="2800"/>
              <a:t>karakter i faget</a:t>
            </a:r>
          </a:p>
        </p:txBody>
      </p:sp>
    </p:spTree>
    <p:extLst>
      <p:ext uri="{BB962C8B-B14F-4D97-AF65-F5344CB8AC3E}">
        <p14:creationId xmlns:p14="http://schemas.microsoft.com/office/powerpoint/2010/main" val="86352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006C36F7-4B78-EDEA-1D6A-BB17EBA1B32B}"/>
              </a:ext>
            </a:extLst>
          </p:cNvPr>
          <p:cNvSpPr>
            <a:spLocks noGrp="1"/>
          </p:cNvSpPr>
          <p:nvPr>
            <p:ph type="subTitle" idx="1"/>
          </p:nvPr>
        </p:nvSpPr>
        <p:spPr>
          <a:xfrm>
            <a:off x="1102360" y="2637714"/>
            <a:ext cx="10467848" cy="4073982"/>
          </a:xfrm>
        </p:spPr>
        <p:txBody>
          <a:bodyPr vert="horz" lIns="0" tIns="0" rIns="0" bIns="0" rtlCol="0" anchor="t">
            <a:noAutofit/>
          </a:bodyPr>
          <a:lstStyle/>
          <a:p>
            <a:pPr algn="l"/>
            <a:r>
              <a:rPr lang="nb-NO" b="0" i="0">
                <a:solidFill>
                  <a:srgbClr val="303030"/>
                </a:solidFill>
                <a:effectLst/>
                <a:latin typeface="Roboto"/>
                <a:ea typeface="Roboto"/>
                <a:cs typeface="Roboto"/>
              </a:rPr>
              <a:t>Enkelte fag i videregående har todelt eksamen. Da har eleven tilgang til ulike typer hjelpemidler på del en og to. For videregående gjelder det følgende fag:</a:t>
            </a:r>
          </a:p>
          <a:p>
            <a:pPr lvl="3" algn="l">
              <a:buFont typeface="Arial" panose="020B0604020202020204" pitchFamily="34" charset="0"/>
              <a:buChar char="•"/>
            </a:pPr>
            <a:r>
              <a:rPr lang="nb-NO" sz="2700" b="0" i="0">
                <a:solidFill>
                  <a:srgbClr val="303030"/>
                </a:solidFill>
                <a:effectLst/>
                <a:latin typeface="Roboto"/>
                <a:ea typeface="Roboto"/>
                <a:cs typeface="Roboto"/>
              </a:rPr>
              <a:t>matematikk</a:t>
            </a:r>
          </a:p>
          <a:p>
            <a:pPr lvl="3" algn="l">
              <a:buFont typeface="Arial" panose="020B0604020202020204" pitchFamily="34" charset="0"/>
              <a:buChar char="•"/>
            </a:pPr>
            <a:r>
              <a:rPr lang="nb-NO" sz="2700" b="0" i="0">
                <a:solidFill>
                  <a:srgbClr val="303030"/>
                </a:solidFill>
                <a:effectLst/>
                <a:latin typeface="Roboto"/>
                <a:ea typeface="Roboto"/>
                <a:cs typeface="Roboto"/>
              </a:rPr>
              <a:t>fysikk</a:t>
            </a:r>
          </a:p>
          <a:p>
            <a:pPr lvl="3" algn="l">
              <a:buFont typeface="Arial" panose="020B0604020202020204" pitchFamily="34" charset="0"/>
              <a:buChar char="•"/>
            </a:pPr>
            <a:r>
              <a:rPr lang="nb-NO" sz="2700" b="0" i="0">
                <a:solidFill>
                  <a:srgbClr val="303030"/>
                </a:solidFill>
                <a:effectLst/>
                <a:latin typeface="Roboto"/>
                <a:ea typeface="Roboto"/>
                <a:cs typeface="Roboto"/>
              </a:rPr>
              <a:t>kjemi</a:t>
            </a:r>
          </a:p>
          <a:p>
            <a:pPr lvl="3" algn="l">
              <a:buFont typeface="Arial" panose="020B0604020202020204" pitchFamily="34" charset="0"/>
              <a:buChar char="•"/>
            </a:pPr>
            <a:r>
              <a:rPr lang="nb-NO" sz="2700" b="0" i="0">
                <a:solidFill>
                  <a:srgbClr val="303030"/>
                </a:solidFill>
                <a:effectLst/>
                <a:latin typeface="Roboto"/>
                <a:ea typeface="Roboto"/>
                <a:cs typeface="Roboto"/>
              </a:rPr>
              <a:t>biologi</a:t>
            </a:r>
          </a:p>
          <a:p>
            <a:r>
              <a:rPr lang="nb-NO" b="0" i="0">
                <a:solidFill>
                  <a:srgbClr val="303030"/>
                </a:solidFill>
                <a:effectLst/>
                <a:latin typeface="Roboto"/>
                <a:ea typeface="Roboto"/>
                <a:cs typeface="Roboto"/>
              </a:rPr>
              <a:t>Under </a:t>
            </a:r>
            <a:r>
              <a:rPr lang="nb-NO" b="1" i="0">
                <a:solidFill>
                  <a:srgbClr val="303030"/>
                </a:solidFill>
                <a:effectLst/>
                <a:latin typeface="Roboto"/>
                <a:ea typeface="Roboto"/>
                <a:cs typeface="Roboto"/>
              </a:rPr>
              <a:t>del en </a:t>
            </a:r>
            <a:r>
              <a:rPr lang="nb-NO" b="0" i="0">
                <a:solidFill>
                  <a:srgbClr val="303030"/>
                </a:solidFill>
                <a:effectLst/>
                <a:latin typeface="Roboto"/>
                <a:ea typeface="Roboto"/>
                <a:cs typeface="Roboto"/>
              </a:rPr>
              <a:t>er skrivesaker, passer, linjal og vinkelmåler tillatt.</a:t>
            </a:r>
          </a:p>
          <a:p>
            <a:r>
              <a:rPr lang="nb-NO" b="0" i="0">
                <a:solidFill>
                  <a:srgbClr val="303030"/>
                </a:solidFill>
                <a:effectLst/>
                <a:latin typeface="Roboto"/>
                <a:ea typeface="Roboto"/>
                <a:cs typeface="Roboto"/>
              </a:rPr>
              <a:t>Under </a:t>
            </a:r>
            <a:r>
              <a:rPr lang="nb-NO" b="1" i="0">
                <a:solidFill>
                  <a:srgbClr val="303030"/>
                </a:solidFill>
                <a:effectLst/>
                <a:latin typeface="Roboto"/>
                <a:ea typeface="Roboto"/>
                <a:cs typeface="Roboto"/>
              </a:rPr>
              <a:t>del to </a:t>
            </a:r>
            <a:r>
              <a:rPr lang="nb-NO" b="0" i="0">
                <a:solidFill>
                  <a:srgbClr val="303030"/>
                </a:solidFill>
                <a:effectLst/>
                <a:latin typeface="Roboto"/>
                <a:ea typeface="Roboto"/>
                <a:cs typeface="Roboto"/>
              </a:rPr>
              <a:t>er alle hjelpemidler tillatt, </a:t>
            </a:r>
            <a:r>
              <a:rPr lang="nb-NO">
                <a:solidFill>
                  <a:srgbClr val="303030"/>
                </a:solidFill>
                <a:latin typeface="Roboto"/>
                <a:ea typeface="Roboto"/>
                <a:cs typeface="Roboto"/>
              </a:rPr>
              <a:t>med begrenset tilgang til internettsider. Det er ikke lov til å kommunikasjon med andre, samskriving, chat og lignende under eksamen (se hva som kommer om juks på de neste sidene).</a:t>
            </a:r>
            <a:endParaRPr lang="nb-NO" b="0" i="0">
              <a:solidFill>
                <a:srgbClr val="303030"/>
              </a:solidFill>
              <a:effectLst/>
              <a:latin typeface="Roboto" panose="02000000000000000000" pitchFamily="2" charset="0"/>
              <a:ea typeface="Roboto"/>
              <a:cs typeface="Roboto"/>
            </a:endParaRPr>
          </a:p>
          <a:p>
            <a:endParaRPr lang="nb-NO"/>
          </a:p>
        </p:txBody>
      </p:sp>
      <p:sp>
        <p:nvSpPr>
          <p:cNvPr id="4" name="Tittel 1">
            <a:extLst>
              <a:ext uri="{FF2B5EF4-FFF2-40B4-BE49-F238E27FC236}">
                <a16:creationId xmlns:a16="http://schemas.microsoft.com/office/drawing/2014/main" id="{8ADF6FB7-29D3-1CAD-F459-9509969C9EAB}"/>
              </a:ext>
            </a:extLst>
          </p:cNvPr>
          <p:cNvSpPr>
            <a:spLocks noGrp="1"/>
          </p:cNvSpPr>
          <p:nvPr>
            <p:ph type="ctrTitle"/>
          </p:nvPr>
        </p:nvSpPr>
        <p:spPr>
          <a:xfrm>
            <a:off x="1200150" y="2182686"/>
            <a:ext cx="10164763" cy="914082"/>
          </a:xfrm>
        </p:spPr>
        <p:txBody>
          <a:bodyPr>
            <a:normAutofit fontScale="90000"/>
          </a:bodyPr>
          <a:lstStyle/>
          <a:p>
            <a:r>
              <a:rPr lang="nb-NO" sz="3300" b="1">
                <a:solidFill>
                  <a:srgbClr val="303030"/>
                </a:solidFill>
                <a:latin typeface="Montserrat" panose="00000500000000000000" pitchFamily="2" charset="0"/>
              </a:rPr>
              <a:t>Todelt eksamen med begrenset tilgang til internett</a:t>
            </a:r>
            <a:br>
              <a:rPr lang="nb-NO" b="1">
                <a:solidFill>
                  <a:srgbClr val="303030"/>
                </a:solidFill>
                <a:latin typeface="Montserrat" panose="00000500000000000000" pitchFamily="2" charset="0"/>
              </a:rPr>
            </a:br>
            <a:endParaRPr lang="nb-NO"/>
          </a:p>
        </p:txBody>
      </p:sp>
    </p:spTree>
    <p:extLst>
      <p:ext uri="{BB962C8B-B14F-4D97-AF65-F5344CB8AC3E}">
        <p14:creationId xmlns:p14="http://schemas.microsoft.com/office/powerpoint/2010/main" val="214324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006C36F7-4B78-EDEA-1D6A-BB17EBA1B32B}"/>
              </a:ext>
            </a:extLst>
          </p:cNvPr>
          <p:cNvSpPr>
            <a:spLocks noGrp="1"/>
          </p:cNvSpPr>
          <p:nvPr>
            <p:ph type="subTitle" idx="1"/>
          </p:nvPr>
        </p:nvSpPr>
        <p:spPr>
          <a:xfrm>
            <a:off x="683450" y="1906194"/>
            <a:ext cx="11009376" cy="4768926"/>
          </a:xfrm>
        </p:spPr>
        <p:txBody>
          <a:bodyPr/>
          <a:lstStyle/>
          <a:p>
            <a:pPr algn="l"/>
            <a:r>
              <a:rPr lang="nb-NO" b="0" i="0">
                <a:solidFill>
                  <a:srgbClr val="303030"/>
                </a:solidFill>
                <a:effectLst/>
                <a:latin typeface="Roboto" panose="02000000000000000000" pitchFamily="2" charset="0"/>
              </a:rPr>
              <a:t>Det kan være ulike regler for hva som er juks på prøver underveis i skoleåret, og hva som er juks til eksamen:</a:t>
            </a:r>
          </a:p>
          <a:p>
            <a:pPr algn="l">
              <a:buFont typeface="Arial" panose="020B0604020202020204" pitchFamily="34" charset="0"/>
              <a:buChar char="•"/>
            </a:pPr>
            <a:r>
              <a:rPr lang="nb-NO" b="0" i="0">
                <a:solidFill>
                  <a:srgbClr val="303030"/>
                </a:solidFill>
                <a:effectLst/>
                <a:latin typeface="Roboto" panose="02000000000000000000" pitchFamily="2" charset="0"/>
              </a:rPr>
              <a:t>Kommunisere med andre</a:t>
            </a:r>
          </a:p>
          <a:p>
            <a:pPr marL="742950" lvl="1" indent="-285750" algn="l">
              <a:buFont typeface="Arial" panose="020B0604020202020204" pitchFamily="34" charset="0"/>
              <a:buChar char="•"/>
            </a:pPr>
            <a:r>
              <a:rPr lang="nb-NO" b="0" i="0">
                <a:solidFill>
                  <a:srgbClr val="303030"/>
                </a:solidFill>
                <a:effectLst/>
                <a:latin typeface="Roboto" panose="02000000000000000000" pitchFamily="2" charset="0"/>
              </a:rPr>
              <a:t>Samskriving, chat, publisering av tekst eller kommentarer på en nettside, og andre måter å utveksle informasjon med andre på er ikke tillatt.</a:t>
            </a:r>
          </a:p>
          <a:p>
            <a:pPr algn="l">
              <a:buFont typeface="Arial" panose="020B0604020202020204" pitchFamily="34" charset="0"/>
              <a:buChar char="•"/>
            </a:pPr>
            <a:r>
              <a:rPr lang="nb-NO" b="0" i="0">
                <a:solidFill>
                  <a:srgbClr val="303030"/>
                </a:solidFill>
                <a:effectLst/>
                <a:latin typeface="Roboto" panose="02000000000000000000" pitchFamily="2" charset="0"/>
              </a:rPr>
              <a:t>Bruk av andre hjelpemidler enn det som er tillatt i faget</a:t>
            </a:r>
          </a:p>
          <a:p>
            <a:pPr algn="l"/>
            <a:r>
              <a:rPr lang="nb-NO" b="1" i="0">
                <a:solidFill>
                  <a:srgbClr val="303030"/>
                </a:solidFill>
                <a:effectLst/>
                <a:latin typeface="Montserrat" panose="00000500000000000000" pitchFamily="2" charset="0"/>
              </a:rPr>
              <a:t>Bruk av oversettelsesprogrammer er juks</a:t>
            </a:r>
          </a:p>
          <a:p>
            <a:pPr algn="l"/>
            <a:r>
              <a:rPr lang="nb-NO" b="0" i="0">
                <a:solidFill>
                  <a:srgbClr val="303030"/>
                </a:solidFill>
                <a:effectLst/>
                <a:latin typeface="Roboto" panose="02000000000000000000" pitchFamily="2" charset="0"/>
              </a:rPr>
              <a:t>Til eksamen i norsk og andre språkfag skal sensor vurdere elevens egen språkkompetanse. Det er derfor forbudt å bruke oversettelsesprogrammer til eksamen, også programmer som kan benyttes uten tilgang til internett. Det er viktig at elever som skal ta eksamen kjenner retningslinjene for bruk av hjelpemidler og at de vet hva som er konsekvensen av juks og forsøk på juks.</a:t>
            </a:r>
          </a:p>
          <a:p>
            <a:endParaRPr lang="nb-NO"/>
          </a:p>
        </p:txBody>
      </p:sp>
      <p:sp>
        <p:nvSpPr>
          <p:cNvPr id="4" name="Tittel 1">
            <a:extLst>
              <a:ext uri="{FF2B5EF4-FFF2-40B4-BE49-F238E27FC236}">
                <a16:creationId xmlns:a16="http://schemas.microsoft.com/office/drawing/2014/main" id="{8ADF6FB7-29D3-1CAD-F459-9509969C9EAB}"/>
              </a:ext>
            </a:extLst>
          </p:cNvPr>
          <p:cNvSpPr>
            <a:spLocks noGrp="1"/>
          </p:cNvSpPr>
          <p:nvPr>
            <p:ph type="ctrTitle"/>
          </p:nvPr>
        </p:nvSpPr>
        <p:spPr>
          <a:xfrm>
            <a:off x="1102360" y="1548702"/>
            <a:ext cx="10164763" cy="914082"/>
          </a:xfrm>
        </p:spPr>
        <p:txBody>
          <a:bodyPr>
            <a:normAutofit fontScale="90000"/>
          </a:bodyPr>
          <a:lstStyle/>
          <a:p>
            <a:r>
              <a:rPr lang="nb-NO" sz="3300" b="1">
                <a:solidFill>
                  <a:srgbClr val="303030"/>
                </a:solidFill>
                <a:latin typeface="Montserrat" panose="00000500000000000000" pitchFamily="2" charset="0"/>
              </a:rPr>
              <a:t>Hva er juks?</a:t>
            </a:r>
            <a:br>
              <a:rPr lang="nb-NO" b="1">
                <a:solidFill>
                  <a:srgbClr val="303030"/>
                </a:solidFill>
                <a:latin typeface="Montserrat" panose="00000500000000000000" pitchFamily="2" charset="0"/>
              </a:rPr>
            </a:br>
            <a:endParaRPr lang="nb-NO"/>
          </a:p>
        </p:txBody>
      </p:sp>
    </p:spTree>
    <p:extLst>
      <p:ext uri="{BB962C8B-B14F-4D97-AF65-F5344CB8AC3E}">
        <p14:creationId xmlns:p14="http://schemas.microsoft.com/office/powerpoint/2010/main" val="16114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D47CE5FC-1639-6351-8564-46E8D8C00F91}"/>
              </a:ext>
            </a:extLst>
          </p:cNvPr>
          <p:cNvSpPr>
            <a:spLocks noGrp="1"/>
          </p:cNvSpPr>
          <p:nvPr>
            <p:ph type="subTitle" idx="1"/>
          </p:nvPr>
        </p:nvSpPr>
        <p:spPr>
          <a:xfrm>
            <a:off x="602488" y="1698771"/>
            <a:ext cx="10171112" cy="923330"/>
          </a:xfrm>
        </p:spPr>
        <p:txBody>
          <a:bodyPr/>
          <a:lstStyle/>
          <a:p>
            <a:r>
              <a:rPr lang="nb-NO" sz="2800" b="1">
                <a:solidFill>
                  <a:schemeClr val="tx1"/>
                </a:solidFill>
                <a:latin typeface="Montserrat Medium" panose="00000600000000000000" pitchFamily="2" charset="0"/>
              </a:rPr>
              <a:t>Hva er konsekvensen av å jukse på eksamen?</a:t>
            </a:r>
          </a:p>
        </p:txBody>
      </p:sp>
      <p:sp>
        <p:nvSpPr>
          <p:cNvPr id="5" name="TekstSylinder 4">
            <a:extLst>
              <a:ext uri="{FF2B5EF4-FFF2-40B4-BE49-F238E27FC236}">
                <a16:creationId xmlns:a16="http://schemas.microsoft.com/office/drawing/2014/main" id="{C9F0708D-C640-D361-61F9-773D6583FCBB}"/>
              </a:ext>
            </a:extLst>
          </p:cNvPr>
          <p:cNvSpPr txBox="1"/>
          <p:nvPr/>
        </p:nvSpPr>
        <p:spPr>
          <a:xfrm>
            <a:off x="547624" y="2430887"/>
            <a:ext cx="10815320" cy="2246769"/>
          </a:xfrm>
          <a:prstGeom prst="rect">
            <a:avLst/>
          </a:prstGeom>
          <a:noFill/>
        </p:spPr>
        <p:txBody>
          <a:bodyPr wrap="square">
            <a:spAutoFit/>
          </a:bodyPr>
          <a:lstStyle/>
          <a:p>
            <a:pPr marL="0" indent="0" algn="l">
              <a:buNone/>
            </a:pPr>
            <a:r>
              <a:rPr lang="nb-NO" sz="2800">
                <a:solidFill>
                  <a:srgbClr val="303030"/>
                </a:solidFill>
                <a:latin typeface="Roboto" panose="02000000000000000000" pitchFamily="2" charset="0"/>
              </a:rPr>
              <a:t>Konsekvensene av juks eller forsøk på juks er at elevene</a:t>
            </a:r>
          </a:p>
          <a:p>
            <a:pPr marL="0" indent="0" algn="l">
              <a:buNone/>
            </a:pPr>
            <a:endParaRPr lang="nb-NO" sz="2800">
              <a:solidFill>
                <a:srgbClr val="303030"/>
              </a:solidFill>
              <a:latin typeface="Roboto" panose="02000000000000000000" pitchFamily="2" charset="0"/>
            </a:endParaRPr>
          </a:p>
          <a:p>
            <a:pPr lvl="1">
              <a:buFont typeface="Arial" panose="020B0604020202020204" pitchFamily="34" charset="0"/>
              <a:buChar char="•"/>
            </a:pPr>
            <a:r>
              <a:rPr lang="nb-NO" sz="2800" b="0" i="0">
                <a:solidFill>
                  <a:srgbClr val="303030"/>
                </a:solidFill>
                <a:effectLst/>
                <a:latin typeface="Roboto" panose="02000000000000000000" pitchFamily="2" charset="0"/>
              </a:rPr>
              <a:t>får eksamenen sin i faget annullert</a:t>
            </a:r>
          </a:p>
          <a:p>
            <a:pPr lvl="1">
              <a:buFont typeface="Arial" panose="020B0604020202020204" pitchFamily="34" charset="0"/>
              <a:buChar char="•"/>
            </a:pPr>
            <a:r>
              <a:rPr lang="nb-NO" sz="2800" b="0" i="0">
                <a:solidFill>
                  <a:srgbClr val="303030"/>
                </a:solidFill>
                <a:effectLst/>
                <a:latin typeface="Roboto" panose="02000000000000000000" pitchFamily="2" charset="0"/>
              </a:rPr>
              <a:t>mister standpunktkarakteren i faget</a:t>
            </a:r>
          </a:p>
          <a:p>
            <a:pPr lvl="1">
              <a:buFont typeface="Arial" panose="020B0604020202020204" pitchFamily="34" charset="0"/>
              <a:buChar char="•"/>
            </a:pPr>
            <a:r>
              <a:rPr lang="nb-NO" sz="2800" b="0" i="0">
                <a:solidFill>
                  <a:srgbClr val="303030"/>
                </a:solidFill>
                <a:effectLst/>
                <a:latin typeface="Roboto" panose="02000000000000000000" pitchFamily="2" charset="0"/>
              </a:rPr>
              <a:t>Tidligst en kan ta eksamen er etter ett år (gjelder videregående)</a:t>
            </a:r>
            <a:endParaRPr lang="nb-NO" b="0" i="0">
              <a:solidFill>
                <a:srgbClr val="303030"/>
              </a:solidFill>
              <a:effectLst/>
              <a:latin typeface="Roboto" panose="02000000000000000000" pitchFamily="2" charset="0"/>
            </a:endParaRPr>
          </a:p>
        </p:txBody>
      </p:sp>
    </p:spTree>
    <p:extLst>
      <p:ext uri="{BB962C8B-B14F-4D97-AF65-F5344CB8AC3E}">
        <p14:creationId xmlns:p14="http://schemas.microsoft.com/office/powerpoint/2010/main" val="574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7EE1D1-9DCC-288C-A7AE-2316AFBB5376}"/>
              </a:ext>
            </a:extLst>
          </p:cNvPr>
          <p:cNvSpPr>
            <a:spLocks noGrp="1"/>
          </p:cNvSpPr>
          <p:nvPr>
            <p:ph type="ctrTitle"/>
          </p:nvPr>
        </p:nvSpPr>
        <p:spPr>
          <a:xfrm>
            <a:off x="1120901" y="1899103"/>
            <a:ext cx="10164763" cy="1021481"/>
          </a:xfrm>
        </p:spPr>
        <p:txBody>
          <a:bodyPr/>
          <a:lstStyle/>
          <a:p>
            <a:pPr algn="ctr"/>
            <a:r>
              <a:rPr lang="nb-NO"/>
              <a:t>Avslutning for avgangselever på Vg3</a:t>
            </a:r>
          </a:p>
        </p:txBody>
      </p:sp>
      <p:sp>
        <p:nvSpPr>
          <p:cNvPr id="3" name="Undertittel 2">
            <a:extLst>
              <a:ext uri="{FF2B5EF4-FFF2-40B4-BE49-F238E27FC236}">
                <a16:creationId xmlns:a16="http://schemas.microsoft.com/office/drawing/2014/main" id="{BBE8D7FC-7437-C749-D53F-4A40674A6486}"/>
              </a:ext>
            </a:extLst>
          </p:cNvPr>
          <p:cNvSpPr>
            <a:spLocks noGrp="1"/>
          </p:cNvSpPr>
          <p:nvPr>
            <p:ph type="subTitle" idx="1"/>
          </p:nvPr>
        </p:nvSpPr>
        <p:spPr>
          <a:xfrm>
            <a:off x="1146786" y="3088659"/>
            <a:ext cx="10171112" cy="1541688"/>
          </a:xfrm>
        </p:spPr>
        <p:txBody>
          <a:bodyPr/>
          <a:lstStyle/>
          <a:p>
            <a:r>
              <a:rPr lang="nb-NO">
                <a:solidFill>
                  <a:schemeClr val="tx1"/>
                </a:solidFill>
              </a:rPr>
              <a:t>Hold av mandag 19. juni kl. 18:00,</a:t>
            </a:r>
            <a:r>
              <a:rPr lang="nb-NO">
                <a:solidFill>
                  <a:srgbClr val="E01F1D"/>
                </a:solidFill>
              </a:rPr>
              <a:t> </a:t>
            </a:r>
            <a:r>
              <a:rPr lang="nb-NO">
                <a:solidFill>
                  <a:schemeClr val="tx1"/>
                </a:solidFill>
              </a:rPr>
              <a:t>da blir det avslutnings seremoni for </a:t>
            </a:r>
          </a:p>
          <a:p>
            <a:pPr algn="ctr"/>
            <a:r>
              <a:rPr lang="nb-NO">
                <a:solidFill>
                  <a:schemeClr val="tx1"/>
                </a:solidFill>
              </a:rPr>
              <a:t>Vg3 elevene</a:t>
            </a:r>
          </a:p>
        </p:txBody>
      </p:sp>
      <p:pic>
        <p:nvPicPr>
          <p:cNvPr id="2050" name="Picture 2" descr="Invitasjon til sommeravslutning for elever på 10. trinn">
            <a:extLst>
              <a:ext uri="{FF2B5EF4-FFF2-40B4-BE49-F238E27FC236}">
                <a16:creationId xmlns:a16="http://schemas.microsoft.com/office/drawing/2014/main" id="{C8392AF0-6F97-CD79-FF0E-5D2E764153A3}"/>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401312" y="4053840"/>
            <a:ext cx="3503565" cy="2452496"/>
          </a:xfrm>
          <a:prstGeom prst="rect">
            <a:avLst/>
          </a:prstGeom>
          <a:pattFill prst="pct5">
            <a:fgClr>
              <a:schemeClr val="accent1"/>
            </a:fgClr>
            <a:bgClr>
              <a:schemeClr val="bg1"/>
            </a:bgClr>
          </a:pattFill>
          <a:effectLst>
            <a:reflection endPos="0" dist="50800" dir="5400000" sy="-100000" algn="bl" rotWithShape="0"/>
            <a:softEdge rad="63500"/>
          </a:effectLst>
        </p:spPr>
      </p:pic>
    </p:spTree>
    <p:extLst>
      <p:ext uri="{BB962C8B-B14F-4D97-AF65-F5344CB8AC3E}">
        <p14:creationId xmlns:p14="http://schemas.microsoft.com/office/powerpoint/2010/main" val="86667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242DB7-D659-CADB-29EE-67E35A3B56F0}"/>
              </a:ext>
            </a:extLst>
          </p:cNvPr>
          <p:cNvSpPr>
            <a:spLocks noGrp="1"/>
          </p:cNvSpPr>
          <p:nvPr>
            <p:ph type="ctrTitle"/>
          </p:nvPr>
        </p:nvSpPr>
        <p:spPr>
          <a:xfrm>
            <a:off x="1106883" y="1298047"/>
            <a:ext cx="10164763" cy="1021481"/>
          </a:xfrm>
        </p:spPr>
        <p:txBody>
          <a:bodyPr/>
          <a:lstStyle/>
          <a:p>
            <a:r>
              <a:rPr lang="nb-NO" b="1">
                <a:solidFill>
                  <a:schemeClr val="tx1"/>
                </a:solidFill>
              </a:rPr>
              <a:t>Standpunkt karakterer</a:t>
            </a:r>
          </a:p>
        </p:txBody>
      </p:sp>
      <p:sp>
        <p:nvSpPr>
          <p:cNvPr id="3" name="Undertittel 2">
            <a:extLst>
              <a:ext uri="{FF2B5EF4-FFF2-40B4-BE49-F238E27FC236}">
                <a16:creationId xmlns:a16="http://schemas.microsoft.com/office/drawing/2014/main" id="{3846F4B5-732B-C161-0E78-464099523F9D}"/>
              </a:ext>
            </a:extLst>
          </p:cNvPr>
          <p:cNvSpPr>
            <a:spLocks noGrp="1"/>
          </p:cNvSpPr>
          <p:nvPr>
            <p:ph type="subTitle" idx="1"/>
          </p:nvPr>
        </p:nvSpPr>
        <p:spPr>
          <a:xfrm>
            <a:off x="1013618" y="2383536"/>
            <a:ext cx="10351294" cy="3456432"/>
          </a:xfrm>
        </p:spPr>
        <p:txBody>
          <a:bodyPr/>
          <a:lstStyle/>
          <a:p>
            <a:r>
              <a:rPr lang="nb-NO"/>
              <a:t>Standpunktkarakter må sette før første muntlige eksamen.</a:t>
            </a:r>
          </a:p>
          <a:p>
            <a:r>
              <a:rPr lang="nb-NO"/>
              <a:t>Standpunktkarakteren publiseres i VISMA 18.06.23  (for Vg3 9.06.23)</a:t>
            </a:r>
          </a:p>
          <a:p>
            <a:endParaRPr lang="nb-NO" sz="100"/>
          </a:p>
          <a:p>
            <a:r>
              <a:rPr lang="nb-NO"/>
              <a:t>Klagefrist på standpunktkarakter er 10 dager etter at standpunktkarakteren er publisert i VISMA.</a:t>
            </a:r>
          </a:p>
          <a:p>
            <a:pPr marL="800100" lvl="1" indent="-342900" algn="l">
              <a:buFont typeface="Arial" panose="020B0604020202020204" pitchFamily="34" charset="0"/>
              <a:buChar char="•"/>
            </a:pPr>
            <a:r>
              <a:rPr lang="nb-NO">
                <a:solidFill>
                  <a:schemeClr val="bg1"/>
                </a:solidFill>
              </a:rPr>
              <a:t>Snakk med faglærer før du klager</a:t>
            </a:r>
          </a:p>
          <a:p>
            <a:pPr marL="800100" lvl="1" indent="-342900" algn="l">
              <a:buFont typeface="Arial" panose="020B0604020202020204" pitchFamily="34" charset="0"/>
              <a:buChar char="•"/>
            </a:pPr>
            <a:r>
              <a:rPr lang="nb-NO">
                <a:solidFill>
                  <a:schemeClr val="bg1"/>
                </a:solidFill>
              </a:rPr>
              <a:t>Klagen gjøres digitalt. Les igjennom informasjonen på Agderfylkeskommune </a:t>
            </a:r>
            <a:r>
              <a:rPr lang="nb-NO">
                <a:hlinkClick r:id="rId2"/>
              </a:rPr>
              <a:t>https://agderfk.no/vare-tjenester/skole-og-opplaring/klage/klage-pa-standpunktkarakter.11239.aspx</a:t>
            </a:r>
            <a:endParaRPr lang="nb-NO"/>
          </a:p>
          <a:p>
            <a:pPr marL="800100" lvl="1" indent="-342900" algn="l">
              <a:buFont typeface="Arial" panose="020B0604020202020204" pitchFamily="34" charset="0"/>
              <a:buChar char="•"/>
            </a:pPr>
            <a:r>
              <a:rPr lang="nb-NO" sz="2400">
                <a:solidFill>
                  <a:srgbClr val="FF0000"/>
                </a:solidFill>
              </a:rPr>
              <a:t>Hurtigklagefristen</a:t>
            </a:r>
            <a:r>
              <a:rPr lang="nb-NO">
                <a:solidFill>
                  <a:schemeClr val="bg1"/>
                </a:solidFill>
              </a:rPr>
              <a:t>: Elever på Vg3 må klage </a:t>
            </a:r>
            <a:r>
              <a:rPr lang="nb-NO" sz="2400">
                <a:solidFill>
                  <a:srgbClr val="FF0000"/>
                </a:solidFill>
              </a:rPr>
              <a:t>innen 3 dager </a:t>
            </a:r>
            <a:r>
              <a:rPr lang="nb-NO">
                <a:solidFill>
                  <a:schemeClr val="bg1"/>
                </a:solidFill>
              </a:rPr>
              <a:t>etter karakterene er publisert, hvis klagen skal bli behandlet før sommerferien (og eventuelle endringer kommer med på vitnemålet). Klager for vg1 og vg2 blir behandlet i løpet av høsten og resultatet av klagen blir ofte ikke tilgjengelig før i slutten av september </a:t>
            </a:r>
          </a:p>
          <a:p>
            <a:pPr lvl="1" algn="l"/>
            <a:endParaRPr lang="nb-NO">
              <a:solidFill>
                <a:schemeClr val="bg1"/>
              </a:solidFill>
            </a:endParaRPr>
          </a:p>
          <a:p>
            <a:pPr marL="342900" indent="-342900">
              <a:buFont typeface="Arial" panose="020B0604020202020204" pitchFamily="34" charset="0"/>
              <a:buChar char="•"/>
            </a:pPr>
            <a:endParaRPr lang="nb-NO"/>
          </a:p>
          <a:p>
            <a:pPr marL="342900" indent="-342900">
              <a:buFont typeface="Arial" panose="020B0604020202020204" pitchFamily="34" charset="0"/>
              <a:buChar char="•"/>
            </a:pPr>
            <a:endParaRPr lang="nb-NO"/>
          </a:p>
          <a:p>
            <a:pPr marL="342900" indent="-342900">
              <a:buFont typeface="Arial" panose="020B0604020202020204" pitchFamily="34" charset="0"/>
              <a:buChar char="•"/>
            </a:pPr>
            <a:endParaRPr lang="nb-NO"/>
          </a:p>
          <a:p>
            <a:endParaRPr lang="nb-NO"/>
          </a:p>
          <a:p>
            <a:endParaRPr lang="nb-NO"/>
          </a:p>
        </p:txBody>
      </p:sp>
    </p:spTree>
    <p:extLst>
      <p:ext uri="{BB962C8B-B14F-4D97-AF65-F5344CB8AC3E}">
        <p14:creationId xmlns:p14="http://schemas.microsoft.com/office/powerpoint/2010/main" val="164109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767C6C41-C890-7B83-6067-65D5B307FFCB}"/>
              </a:ext>
            </a:extLst>
          </p:cNvPr>
          <p:cNvSpPr>
            <a:spLocks noGrp="1"/>
          </p:cNvSpPr>
          <p:nvPr>
            <p:ph type="subTitle" idx="1"/>
          </p:nvPr>
        </p:nvSpPr>
        <p:spPr>
          <a:xfrm>
            <a:off x="3393948" y="339363"/>
            <a:ext cx="8267700" cy="806685"/>
          </a:xfrm>
        </p:spPr>
        <p:txBody>
          <a:bodyPr/>
          <a:lstStyle/>
          <a:p>
            <a:pPr algn="ctr"/>
            <a:r>
              <a:rPr lang="nb-NO" sz="2800">
                <a:solidFill>
                  <a:schemeClr val="tx1"/>
                </a:solidFill>
              </a:rPr>
              <a:t>Informasjon om klage på standpunktkarakter </a:t>
            </a:r>
          </a:p>
          <a:p>
            <a:pPr algn="ctr"/>
            <a:r>
              <a:rPr lang="nb-NO" sz="2800" err="1">
                <a:solidFill>
                  <a:schemeClr val="tx1"/>
                </a:solidFill>
              </a:rPr>
              <a:t>jf</a:t>
            </a:r>
            <a:r>
              <a:rPr lang="nb-NO" sz="2800">
                <a:solidFill>
                  <a:schemeClr val="tx1"/>
                </a:solidFill>
              </a:rPr>
              <a:t> Agder fylkeskommune</a:t>
            </a:r>
          </a:p>
        </p:txBody>
      </p:sp>
      <p:pic>
        <p:nvPicPr>
          <p:cNvPr id="5" name="Bilde 4">
            <a:extLst>
              <a:ext uri="{FF2B5EF4-FFF2-40B4-BE49-F238E27FC236}">
                <a16:creationId xmlns:a16="http://schemas.microsoft.com/office/drawing/2014/main" id="{8EDC496F-6FE1-1C48-A8A7-7A93FA346437}"/>
              </a:ext>
            </a:extLst>
          </p:cNvPr>
          <p:cNvPicPr>
            <a:picLocks noChangeAspect="1"/>
          </p:cNvPicPr>
          <p:nvPr/>
        </p:nvPicPr>
        <p:blipFill>
          <a:blip r:embed="rId2"/>
          <a:stretch>
            <a:fillRect/>
          </a:stretch>
        </p:blipFill>
        <p:spPr>
          <a:xfrm>
            <a:off x="1700784" y="1848231"/>
            <a:ext cx="9362800" cy="4886346"/>
          </a:xfrm>
          <a:prstGeom prst="rect">
            <a:avLst/>
          </a:prstGeom>
        </p:spPr>
      </p:pic>
    </p:spTree>
    <p:extLst>
      <p:ext uri="{BB962C8B-B14F-4D97-AF65-F5344CB8AC3E}">
        <p14:creationId xmlns:p14="http://schemas.microsoft.com/office/powerpoint/2010/main" val="331763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324FE6-970C-346B-A674-C1BEF99DC213}"/>
              </a:ext>
            </a:extLst>
          </p:cNvPr>
          <p:cNvSpPr>
            <a:spLocks noGrp="1"/>
          </p:cNvSpPr>
          <p:nvPr>
            <p:ph type="ctrTitle"/>
          </p:nvPr>
        </p:nvSpPr>
        <p:spPr/>
        <p:txBody>
          <a:bodyPr/>
          <a:lstStyle/>
          <a:p>
            <a:r>
              <a:rPr lang="nb-NO" sz="9600" b="1">
                <a:solidFill>
                  <a:srgbClr val="FFFFFF"/>
                </a:solidFill>
              </a:rPr>
              <a:t>Eksamen</a:t>
            </a:r>
          </a:p>
        </p:txBody>
      </p:sp>
      <p:sp>
        <p:nvSpPr>
          <p:cNvPr id="4" name="Undertittel 3">
            <a:extLst>
              <a:ext uri="{FF2B5EF4-FFF2-40B4-BE49-F238E27FC236}">
                <a16:creationId xmlns:a16="http://schemas.microsoft.com/office/drawing/2014/main" id="{617391B9-D3BE-0FEE-9ABE-BFAD37D74421}"/>
              </a:ext>
            </a:extLst>
          </p:cNvPr>
          <p:cNvSpPr>
            <a:spLocks noGrp="1"/>
          </p:cNvSpPr>
          <p:nvPr>
            <p:ph type="subTitle" idx="1"/>
          </p:nvPr>
        </p:nvSpPr>
        <p:spPr>
          <a:xfrm>
            <a:off x="669544" y="3441192"/>
            <a:ext cx="8876792" cy="3078481"/>
          </a:xfrm>
        </p:spPr>
        <p:txBody>
          <a:bodyPr/>
          <a:lstStyle/>
          <a:p>
            <a:r>
              <a:rPr lang="nb-NO">
                <a:solidFill>
                  <a:srgbClr val="FF0000"/>
                </a:solidFill>
              </a:rPr>
              <a:t>Ta med legitimasjon med bilde og personnummer </a:t>
            </a:r>
          </a:p>
          <a:p>
            <a:endParaRPr lang="nb-NO" b="1">
              <a:solidFill>
                <a:srgbClr val="FF0000"/>
              </a:solidFill>
            </a:endParaRPr>
          </a:p>
          <a:p>
            <a:r>
              <a:rPr lang="nb-NO">
                <a:solidFill>
                  <a:srgbClr val="FF0000"/>
                </a:solidFill>
              </a:rPr>
              <a:t>Er du syk på eksamensdagen?</a:t>
            </a:r>
          </a:p>
          <a:p>
            <a:pPr marL="342900" indent="-342900">
              <a:buFont typeface="Arial" panose="020B0604020202020204" pitchFamily="34" charset="0"/>
              <a:buChar char="•"/>
            </a:pPr>
            <a:r>
              <a:rPr lang="nb-NO">
                <a:solidFill>
                  <a:schemeClr val="tx1"/>
                </a:solidFill>
              </a:rPr>
              <a:t>Du må gi beskjed til skolen (på selve eksamensdagen) at du er syk. Ring Servicetorget 38 07 73 00 </a:t>
            </a:r>
            <a:r>
              <a:rPr lang="nb-NO">
                <a:solidFill>
                  <a:srgbClr val="FF0000"/>
                </a:solidFill>
              </a:rPr>
              <a:t>før</a:t>
            </a:r>
            <a:r>
              <a:rPr lang="nb-NO">
                <a:solidFill>
                  <a:schemeClr val="tx1"/>
                </a:solidFill>
              </a:rPr>
              <a:t> eksamen starter.</a:t>
            </a:r>
          </a:p>
          <a:p>
            <a:pPr marL="342900" indent="-342900">
              <a:buFont typeface="Arial" panose="020B0604020202020204" pitchFamily="34" charset="0"/>
              <a:buChar char="•"/>
            </a:pPr>
            <a:r>
              <a:rPr lang="nb-NO">
                <a:solidFill>
                  <a:schemeClr val="tx1"/>
                </a:solidFill>
              </a:rPr>
              <a:t>Du </a:t>
            </a:r>
            <a:r>
              <a:rPr lang="nb-NO" b="1">
                <a:solidFill>
                  <a:srgbClr val="FF0000"/>
                </a:solidFill>
              </a:rPr>
              <a:t>MÅ</a:t>
            </a:r>
            <a:r>
              <a:rPr lang="nb-NO">
                <a:solidFill>
                  <a:schemeClr val="tx1"/>
                </a:solidFill>
              </a:rPr>
              <a:t> få legeerklæring (datert eksamensdagen) som leveres til skolen </a:t>
            </a:r>
            <a:r>
              <a:rPr lang="nb-NO">
                <a:solidFill>
                  <a:srgbClr val="FF0000"/>
                </a:solidFill>
              </a:rPr>
              <a:t>neste dag </a:t>
            </a:r>
          </a:p>
        </p:txBody>
      </p:sp>
    </p:spTree>
    <p:extLst>
      <p:ext uri="{BB962C8B-B14F-4D97-AF65-F5344CB8AC3E}">
        <p14:creationId xmlns:p14="http://schemas.microsoft.com/office/powerpoint/2010/main" val="321855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324FE6-970C-346B-A674-C1BEF99DC213}"/>
              </a:ext>
            </a:extLst>
          </p:cNvPr>
          <p:cNvSpPr>
            <a:spLocks noGrp="1"/>
          </p:cNvSpPr>
          <p:nvPr>
            <p:ph type="ctrTitle"/>
          </p:nvPr>
        </p:nvSpPr>
        <p:spPr>
          <a:xfrm>
            <a:off x="1200149" y="1779396"/>
            <a:ext cx="10164763" cy="1140353"/>
          </a:xfrm>
        </p:spPr>
        <p:txBody>
          <a:bodyPr/>
          <a:lstStyle/>
          <a:p>
            <a:r>
              <a:rPr lang="nb-NO" b="1">
                <a:solidFill>
                  <a:srgbClr val="FFFFFF"/>
                </a:solidFill>
              </a:rPr>
              <a:t>Skriftlig eksamen: </a:t>
            </a:r>
            <a:r>
              <a:rPr lang="nb-NO" sz="3200">
                <a:solidFill>
                  <a:schemeClr val="tx1"/>
                </a:solidFill>
              </a:rPr>
              <a:t>fredag 12. mai  kl. 9:00, </a:t>
            </a:r>
            <a:r>
              <a:rPr lang="nb-NO" sz="2400">
                <a:solidFill>
                  <a:schemeClr val="tx1"/>
                </a:solidFill>
              </a:rPr>
              <a:t>får du beskjed om hvilke skriftlige eksamener du eventuelt har blitt trukket ut til</a:t>
            </a:r>
            <a:br>
              <a:rPr lang="nb-NO" sz="2400">
                <a:solidFill>
                  <a:schemeClr val="tx1"/>
                </a:solidFill>
              </a:rPr>
            </a:br>
            <a:endParaRPr lang="nb-NO">
              <a:solidFill>
                <a:schemeClr val="tx1"/>
              </a:solidFill>
            </a:endParaRPr>
          </a:p>
        </p:txBody>
      </p:sp>
      <p:sp>
        <p:nvSpPr>
          <p:cNvPr id="4" name="Undertittel 3">
            <a:extLst>
              <a:ext uri="{FF2B5EF4-FFF2-40B4-BE49-F238E27FC236}">
                <a16:creationId xmlns:a16="http://schemas.microsoft.com/office/drawing/2014/main" id="{617391B9-D3BE-0FEE-9ABE-BFAD37D74421}"/>
              </a:ext>
            </a:extLst>
          </p:cNvPr>
          <p:cNvSpPr>
            <a:spLocks noGrp="1"/>
          </p:cNvSpPr>
          <p:nvPr>
            <p:ph type="subTitle" idx="1"/>
          </p:nvPr>
        </p:nvSpPr>
        <p:spPr>
          <a:xfrm>
            <a:off x="1097281" y="4295667"/>
            <a:ext cx="6856356" cy="1541688"/>
          </a:xfrm>
        </p:spPr>
        <p:txBody>
          <a:bodyPr/>
          <a:lstStyle/>
          <a:p>
            <a:r>
              <a:rPr lang="nb-NO" sz="3200">
                <a:solidFill>
                  <a:schemeClr val="tx1"/>
                </a:solidFill>
                <a:latin typeface="+mj-lt"/>
                <a:ea typeface="+mj-ea"/>
                <a:cs typeface="+mj-cs"/>
              </a:rPr>
              <a:t>Dine eksamener blir synlig i Visma. Velg følgende:</a:t>
            </a:r>
          </a:p>
          <a:p>
            <a:pPr marL="342900" indent="-342900">
              <a:buFont typeface="Arial" panose="020B0604020202020204" pitchFamily="34" charset="0"/>
              <a:buChar char="•"/>
            </a:pPr>
            <a:r>
              <a:rPr lang="nb-NO" sz="3200">
                <a:solidFill>
                  <a:schemeClr val="tx1"/>
                </a:solidFill>
                <a:latin typeface="+mj-lt"/>
                <a:ea typeface="+mj-ea"/>
                <a:cs typeface="+mj-cs"/>
              </a:rPr>
              <a:t>Faginformasjon</a:t>
            </a:r>
          </a:p>
          <a:p>
            <a:pPr marL="342900" indent="-342900">
              <a:buFont typeface="Arial" panose="020B0604020202020204" pitchFamily="34" charset="0"/>
              <a:buChar char="•"/>
            </a:pPr>
            <a:r>
              <a:rPr lang="nb-NO" sz="3200">
                <a:solidFill>
                  <a:schemeClr val="tx1"/>
                </a:solidFill>
                <a:latin typeface="+mj-lt"/>
                <a:ea typeface="+mj-ea"/>
                <a:cs typeface="+mj-cs"/>
              </a:rPr>
              <a:t>Eksamenspartier</a:t>
            </a:r>
          </a:p>
        </p:txBody>
      </p:sp>
      <p:pic>
        <p:nvPicPr>
          <p:cNvPr id="1026" name="C6F5A590-0A4D-4DEE-98A7-2F72EABF8420" descr="Skjermbilde 2023–04–03 kl. 15.03.19.png">
            <a:extLst>
              <a:ext uri="{FF2B5EF4-FFF2-40B4-BE49-F238E27FC236}">
                <a16:creationId xmlns:a16="http://schemas.microsoft.com/office/drawing/2014/main" id="{90D54088-D787-1506-61A8-1D6E34A75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637" y="3985523"/>
            <a:ext cx="3744769" cy="263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a:extLst>
              <a:ext uri="{FF2B5EF4-FFF2-40B4-BE49-F238E27FC236}">
                <a16:creationId xmlns:a16="http://schemas.microsoft.com/office/drawing/2014/main" id="{DA3C9F28-5707-0CDE-14CE-FC535CB8A971}"/>
              </a:ext>
            </a:extLst>
          </p:cNvPr>
          <p:cNvSpPr txBox="1">
            <a:spLocks/>
          </p:cNvSpPr>
          <p:nvPr/>
        </p:nvSpPr>
        <p:spPr>
          <a:xfrm>
            <a:off x="1151381" y="2769106"/>
            <a:ext cx="10164763" cy="1394462"/>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nb-NO" b="1">
                <a:solidFill>
                  <a:srgbClr val="FFFFFF"/>
                </a:solidFill>
              </a:rPr>
              <a:t>Muntlig eksamen: </a:t>
            </a:r>
            <a:r>
              <a:rPr lang="nb-NO" sz="3200">
                <a:solidFill>
                  <a:schemeClr val="tx1"/>
                </a:solidFill>
              </a:rPr>
              <a:t> 8., 15. og 20. juni </a:t>
            </a:r>
          </a:p>
          <a:p>
            <a:pPr algn="r"/>
            <a:r>
              <a:rPr lang="nb-NO" b="1">
                <a:solidFill>
                  <a:srgbClr val="FFFFFF"/>
                </a:solidFill>
              </a:rPr>
              <a:t>Fellesfag</a:t>
            </a:r>
            <a:r>
              <a:rPr lang="nb-NO" sz="3200">
                <a:solidFill>
                  <a:schemeClr val="tx1"/>
                </a:solidFill>
              </a:rPr>
              <a:t>                (kunngjøring 48 timer før).</a:t>
            </a:r>
            <a:br>
              <a:rPr lang="nb-NO" sz="3200">
                <a:solidFill>
                  <a:schemeClr val="tx1"/>
                </a:solidFill>
              </a:rPr>
            </a:br>
            <a:endParaRPr lang="nb-NO">
              <a:solidFill>
                <a:schemeClr val="tx1"/>
              </a:solidFill>
            </a:endParaRPr>
          </a:p>
        </p:txBody>
      </p:sp>
    </p:spTree>
    <p:extLst>
      <p:ext uri="{BB962C8B-B14F-4D97-AF65-F5344CB8AC3E}">
        <p14:creationId xmlns:p14="http://schemas.microsoft.com/office/powerpoint/2010/main" val="208283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324FE6-970C-346B-A674-C1BEF99DC213}"/>
              </a:ext>
            </a:extLst>
          </p:cNvPr>
          <p:cNvSpPr>
            <a:spLocks noGrp="1"/>
          </p:cNvSpPr>
          <p:nvPr>
            <p:ph type="ctrTitle"/>
          </p:nvPr>
        </p:nvSpPr>
        <p:spPr>
          <a:xfrm>
            <a:off x="1084325" y="1584559"/>
            <a:ext cx="10164763" cy="1021481"/>
          </a:xfrm>
        </p:spPr>
        <p:txBody>
          <a:bodyPr/>
          <a:lstStyle/>
          <a:p>
            <a:r>
              <a:rPr lang="nb-NO" sz="9600" b="1">
                <a:solidFill>
                  <a:srgbClr val="FFFFFF"/>
                </a:solidFill>
              </a:rPr>
              <a:t>Før eksamen</a:t>
            </a:r>
          </a:p>
        </p:txBody>
      </p:sp>
      <p:sp>
        <p:nvSpPr>
          <p:cNvPr id="4" name="Undertittel 3">
            <a:extLst>
              <a:ext uri="{FF2B5EF4-FFF2-40B4-BE49-F238E27FC236}">
                <a16:creationId xmlns:a16="http://schemas.microsoft.com/office/drawing/2014/main" id="{617391B9-D3BE-0FEE-9ABE-BFAD37D74421}"/>
              </a:ext>
            </a:extLst>
          </p:cNvPr>
          <p:cNvSpPr>
            <a:spLocks noGrp="1"/>
          </p:cNvSpPr>
          <p:nvPr>
            <p:ph type="subTitle" idx="1"/>
          </p:nvPr>
        </p:nvSpPr>
        <p:spPr>
          <a:xfrm>
            <a:off x="1193800" y="2610123"/>
            <a:ext cx="10171112" cy="1541688"/>
          </a:xfrm>
        </p:spPr>
        <p:txBody>
          <a:bodyPr/>
          <a:lstStyle/>
          <a:p>
            <a:r>
              <a:rPr lang="nb-NO">
                <a:solidFill>
                  <a:schemeClr val="tx1"/>
                </a:solidFill>
              </a:rPr>
              <a:t>Er det forberedelse og når er eksamen? Bruk denne siden og skriv inn fagkode. </a:t>
            </a:r>
            <a:r>
              <a:rPr lang="nb-NO">
                <a:hlinkClick r:id="rId2"/>
              </a:rPr>
              <a:t>https://kandidat.udir.no/</a:t>
            </a:r>
            <a:endParaRPr lang="nb-NO"/>
          </a:p>
        </p:txBody>
      </p:sp>
      <p:sp>
        <p:nvSpPr>
          <p:cNvPr id="5" name="TekstSylinder 4">
            <a:extLst>
              <a:ext uri="{FF2B5EF4-FFF2-40B4-BE49-F238E27FC236}">
                <a16:creationId xmlns:a16="http://schemas.microsoft.com/office/drawing/2014/main" id="{09DF6F82-28E9-A848-ED90-55D2C5C12B13}"/>
              </a:ext>
            </a:extLst>
          </p:cNvPr>
          <p:cNvSpPr txBox="1"/>
          <p:nvPr/>
        </p:nvSpPr>
        <p:spPr>
          <a:xfrm>
            <a:off x="977532" y="3832629"/>
            <a:ext cx="11688489" cy="2677656"/>
          </a:xfrm>
          <a:prstGeom prst="rect">
            <a:avLst/>
          </a:prstGeom>
          <a:noFill/>
        </p:spPr>
        <p:txBody>
          <a:bodyPr wrap="square">
            <a:spAutoFit/>
          </a:bodyPr>
          <a:lstStyle/>
          <a:p>
            <a:r>
              <a:rPr lang="nb-NO" sz="2400"/>
              <a:t>Oversikt over nettressurser som kan brukes til eksamen </a:t>
            </a:r>
            <a:r>
              <a:rPr lang="nb-NO" sz="2400">
                <a:solidFill>
                  <a:srgbClr val="9F3A14"/>
                </a:solidFill>
                <a:hlinkClick r:id="rId3">
                  <a:extLst>
                    <a:ext uri="{A12FA001-AC4F-418D-AE19-62706E023703}">
                      <ahyp:hlinkClr xmlns:ahyp="http://schemas.microsoft.com/office/drawing/2018/hyperlinkcolor" val="tx"/>
                    </a:ext>
                  </a:extLst>
                </a:hlinkClick>
              </a:rPr>
              <a:t>https://www.vigoiks.no/utdanning/eksamen/nettressurser-til-eksamen/</a:t>
            </a:r>
            <a:endParaRPr lang="nb-NO" sz="2400">
              <a:solidFill>
                <a:srgbClr val="9F3A14"/>
              </a:solidFill>
            </a:endParaRPr>
          </a:p>
          <a:p>
            <a:endParaRPr lang="nb-NO" sz="2400">
              <a:solidFill>
                <a:srgbClr val="9F3A14"/>
              </a:solidFill>
            </a:endParaRPr>
          </a:p>
          <a:p>
            <a:endParaRPr lang="nb-NO" sz="2400">
              <a:solidFill>
                <a:srgbClr val="9F3A14"/>
              </a:solidFill>
            </a:endParaRPr>
          </a:p>
          <a:p>
            <a:endParaRPr lang="nb-NO" sz="2400">
              <a:solidFill>
                <a:srgbClr val="9F3A14"/>
              </a:solidFill>
            </a:endParaRPr>
          </a:p>
          <a:p>
            <a:r>
              <a:rPr lang="nb-NO" sz="2400"/>
              <a:t>Eksamener som har forberedelse: Blir tilgjengelig på </a:t>
            </a:r>
            <a:r>
              <a:rPr lang="nb-NO" sz="2400">
                <a:hlinkClick r:id="rId4"/>
              </a:rPr>
              <a:t>www.udir.no</a:t>
            </a:r>
            <a:r>
              <a:rPr lang="nb-NO" sz="2400"/>
              <a:t>  </a:t>
            </a:r>
          </a:p>
          <a:p>
            <a:r>
              <a:rPr lang="nb-NO" sz="2400"/>
              <a:t>kl. 9:00 elektronisk</a:t>
            </a:r>
          </a:p>
        </p:txBody>
      </p:sp>
    </p:spTree>
    <p:extLst>
      <p:ext uri="{BB962C8B-B14F-4D97-AF65-F5344CB8AC3E}">
        <p14:creationId xmlns:p14="http://schemas.microsoft.com/office/powerpoint/2010/main" val="302003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2">
            <a:extLst>
              <a:ext uri="{FF2B5EF4-FFF2-40B4-BE49-F238E27FC236}">
                <a16:creationId xmlns:a16="http://schemas.microsoft.com/office/drawing/2014/main" id="{2C2160CC-B3D1-556D-5A4B-1AB736234949}"/>
              </a:ext>
            </a:extLst>
          </p:cNvPr>
          <p:cNvSpPr txBox="1">
            <a:spLocks/>
          </p:cNvSpPr>
          <p:nvPr/>
        </p:nvSpPr>
        <p:spPr>
          <a:xfrm>
            <a:off x="1010444" y="1705874"/>
            <a:ext cx="10171112" cy="344625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a:t>Har du lagret dine dokumenter på </a:t>
            </a:r>
            <a:r>
              <a:rPr lang="nb-NO">
                <a:solidFill>
                  <a:srgbClr val="FF0000"/>
                </a:solidFill>
              </a:rPr>
              <a:t>One Drive</a:t>
            </a:r>
            <a:r>
              <a:rPr lang="nb-NO"/>
              <a:t>, må du kopiere dokumentene som du ønsker å ha tilgjengelig under eksamen til </a:t>
            </a:r>
            <a:r>
              <a:rPr lang="nb-NO" err="1"/>
              <a:t>hardisken</a:t>
            </a:r>
            <a:r>
              <a:rPr lang="nb-NO"/>
              <a:t> c: eller d:</a:t>
            </a:r>
          </a:p>
          <a:p>
            <a:endParaRPr lang="nb-NO" sz="900"/>
          </a:p>
          <a:p>
            <a:r>
              <a:rPr lang="nb-NO"/>
              <a:t>Eksamen i engelsk – du må ha med egne </a:t>
            </a:r>
            <a:r>
              <a:rPr lang="nb-NO" err="1"/>
              <a:t>headsett</a:t>
            </a:r>
            <a:r>
              <a:rPr lang="nb-NO"/>
              <a:t> </a:t>
            </a:r>
            <a:r>
              <a:rPr lang="nb-NO">
                <a:solidFill>
                  <a:srgbClr val="FF0000"/>
                </a:solidFill>
              </a:rPr>
              <a:t>med</a:t>
            </a:r>
            <a:r>
              <a:rPr lang="nb-NO"/>
              <a:t> kabel (det er ikke lov til å ha trådløse </a:t>
            </a:r>
            <a:r>
              <a:rPr lang="nb-NO" err="1"/>
              <a:t>headsett</a:t>
            </a:r>
            <a:r>
              <a:rPr lang="nb-NO"/>
              <a:t>).</a:t>
            </a:r>
          </a:p>
          <a:p>
            <a:endParaRPr lang="nb-NO" sz="400"/>
          </a:p>
          <a:p>
            <a:r>
              <a:rPr lang="nb-NO"/>
              <a:t>Trenger du å få oppgaven opplest, gjøres det nå digitalt. Du må ha med </a:t>
            </a:r>
            <a:r>
              <a:rPr lang="nb-NO" err="1"/>
              <a:t>headsett</a:t>
            </a:r>
            <a:r>
              <a:rPr lang="nb-NO"/>
              <a:t> med kabel.</a:t>
            </a:r>
          </a:p>
        </p:txBody>
      </p:sp>
      <p:pic>
        <p:nvPicPr>
          <p:cNvPr id="8" name="Picture 2" descr="HL-32 Deltaco headset med volumkontroll,2m kabel">
            <a:extLst>
              <a:ext uri="{FF2B5EF4-FFF2-40B4-BE49-F238E27FC236}">
                <a16:creationId xmlns:a16="http://schemas.microsoft.com/office/drawing/2014/main" id="{A3628873-5125-0D2B-F7B2-3AC35614D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629" y="4607686"/>
            <a:ext cx="2124100" cy="21241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e 11">
            <a:extLst>
              <a:ext uri="{FF2B5EF4-FFF2-40B4-BE49-F238E27FC236}">
                <a16:creationId xmlns:a16="http://schemas.microsoft.com/office/drawing/2014/main" id="{17357A72-170B-E8C7-2A05-FC906574EF51}"/>
              </a:ext>
            </a:extLst>
          </p:cNvPr>
          <p:cNvPicPr>
            <a:picLocks noChangeAspect="1"/>
          </p:cNvPicPr>
          <p:nvPr/>
        </p:nvPicPr>
        <p:blipFill>
          <a:blip r:embed="rId3"/>
          <a:stretch>
            <a:fillRect/>
          </a:stretch>
        </p:blipFill>
        <p:spPr>
          <a:xfrm>
            <a:off x="7075564" y="4607686"/>
            <a:ext cx="1892649" cy="2010939"/>
          </a:xfrm>
          <a:prstGeom prst="rect">
            <a:avLst/>
          </a:prstGeom>
        </p:spPr>
      </p:pic>
      <p:sp>
        <p:nvSpPr>
          <p:cNvPr id="13" name="TekstSylinder 12">
            <a:extLst>
              <a:ext uri="{FF2B5EF4-FFF2-40B4-BE49-F238E27FC236}">
                <a16:creationId xmlns:a16="http://schemas.microsoft.com/office/drawing/2014/main" id="{8F5EBDEE-1C4F-D8EB-6C05-01D9EFC0CE7D}"/>
              </a:ext>
            </a:extLst>
          </p:cNvPr>
          <p:cNvSpPr txBox="1"/>
          <p:nvPr/>
        </p:nvSpPr>
        <p:spPr>
          <a:xfrm>
            <a:off x="7549974" y="4642009"/>
            <a:ext cx="660576" cy="2215991"/>
          </a:xfrm>
          <a:prstGeom prst="rect">
            <a:avLst/>
          </a:prstGeom>
          <a:noFill/>
        </p:spPr>
        <p:txBody>
          <a:bodyPr wrap="square" rtlCol="0">
            <a:spAutoFit/>
          </a:bodyPr>
          <a:lstStyle/>
          <a:p>
            <a:pPr algn="l"/>
            <a:r>
              <a:rPr lang="nb-NO" sz="13800" b="1">
                <a:solidFill>
                  <a:srgbClr val="FF0000"/>
                </a:solidFill>
              </a:rPr>
              <a:t>x</a:t>
            </a:r>
          </a:p>
        </p:txBody>
      </p:sp>
    </p:spTree>
    <p:extLst>
      <p:ext uri="{BB962C8B-B14F-4D97-AF65-F5344CB8AC3E}">
        <p14:creationId xmlns:p14="http://schemas.microsoft.com/office/powerpoint/2010/main" val="49152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94CBC9-AC02-CD4F-3376-049B62DC720A}"/>
              </a:ext>
            </a:extLst>
          </p:cNvPr>
          <p:cNvSpPr>
            <a:spLocks noGrp="1"/>
          </p:cNvSpPr>
          <p:nvPr>
            <p:ph type="ctrTitle"/>
          </p:nvPr>
        </p:nvSpPr>
        <p:spPr>
          <a:xfrm>
            <a:off x="1193800" y="1797919"/>
            <a:ext cx="10164763" cy="1021481"/>
          </a:xfrm>
        </p:spPr>
        <p:txBody>
          <a:bodyPr/>
          <a:lstStyle/>
          <a:p>
            <a:r>
              <a:rPr lang="nb-NO" b="1" i="0">
                <a:effectLst/>
                <a:latin typeface="Arial" panose="020B0604020202020204" pitchFamily="34" charset="0"/>
              </a:rPr>
              <a:t>Tekst til tale - få oppgaveteksten opplest</a:t>
            </a:r>
            <a:br>
              <a:rPr lang="nb-NO" b="1" i="0">
                <a:solidFill>
                  <a:srgbClr val="000000"/>
                </a:solidFill>
                <a:effectLst/>
                <a:latin typeface="Arial" panose="020B0604020202020204" pitchFamily="34" charset="0"/>
              </a:rPr>
            </a:br>
            <a:endParaRPr lang="nb-NO"/>
          </a:p>
        </p:txBody>
      </p:sp>
      <p:sp>
        <p:nvSpPr>
          <p:cNvPr id="3" name="Undertittel 2">
            <a:extLst>
              <a:ext uri="{FF2B5EF4-FFF2-40B4-BE49-F238E27FC236}">
                <a16:creationId xmlns:a16="http://schemas.microsoft.com/office/drawing/2014/main" id="{709798CD-1D6A-3259-7C89-A402880CFA68}"/>
              </a:ext>
            </a:extLst>
          </p:cNvPr>
          <p:cNvSpPr>
            <a:spLocks noGrp="1"/>
          </p:cNvSpPr>
          <p:nvPr>
            <p:ph type="subTitle" idx="1"/>
          </p:nvPr>
        </p:nvSpPr>
        <p:spPr>
          <a:xfrm>
            <a:off x="1187451" y="2674419"/>
            <a:ext cx="10171112" cy="3545840"/>
          </a:xfrm>
        </p:spPr>
        <p:txBody>
          <a:bodyPr/>
          <a:lstStyle/>
          <a:p>
            <a:pPr algn="l"/>
            <a:r>
              <a:rPr lang="nb-NO" sz="2800" b="0" i="0">
                <a:solidFill>
                  <a:srgbClr val="000000"/>
                </a:solidFill>
                <a:effectLst/>
                <a:latin typeface="Arial" panose="020B0604020202020204" pitchFamily="34" charset="0"/>
              </a:rPr>
              <a:t>På eksamener som kun har én del, og på del to av todelte eksamener, kan alle som ønsker teksten opplest, bruke "tekst til tale". Dette krever ikke søknad om tilrettelegging. Bruk av tekst til tale forutsetter at du har en oppdatert versjon av operativsystem og nettleser på egen maskin, og at du anskaffer og installerer egnet programvare på egen maskin forut for eksamen. Du må selv sette deg inn i til bruk av tekst til tale, og du må ta med </a:t>
            </a:r>
            <a:r>
              <a:rPr lang="nb-NO" sz="2800" b="1" i="0" err="1">
                <a:solidFill>
                  <a:srgbClr val="000000"/>
                </a:solidFill>
                <a:effectLst/>
                <a:latin typeface="Arial" panose="020B0604020202020204" pitchFamily="34" charset="0"/>
              </a:rPr>
              <a:t>headset</a:t>
            </a:r>
            <a:r>
              <a:rPr lang="nb-NO" sz="2800" b="1" i="0">
                <a:solidFill>
                  <a:srgbClr val="000000"/>
                </a:solidFill>
                <a:effectLst/>
                <a:latin typeface="Arial" panose="020B0604020202020204" pitchFamily="34" charset="0"/>
              </a:rPr>
              <a:t> med ledning </a:t>
            </a:r>
            <a:r>
              <a:rPr lang="nb-NO" sz="2800" b="0" i="0">
                <a:solidFill>
                  <a:srgbClr val="000000"/>
                </a:solidFill>
                <a:effectLst/>
                <a:latin typeface="Arial" panose="020B0604020202020204" pitchFamily="34" charset="0"/>
              </a:rPr>
              <a:t>på eksamen. </a:t>
            </a:r>
            <a:r>
              <a:rPr lang="nb-NO" sz="2800" b="1" i="0" err="1">
                <a:solidFill>
                  <a:schemeClr val="accent1"/>
                </a:solidFill>
                <a:effectLst/>
                <a:latin typeface="Arial" panose="020B0604020202020204" pitchFamily="34" charset="0"/>
              </a:rPr>
              <a:t>Headset</a:t>
            </a:r>
            <a:r>
              <a:rPr lang="nb-NO" sz="2800" b="1" i="0">
                <a:solidFill>
                  <a:schemeClr val="accent1"/>
                </a:solidFill>
                <a:effectLst/>
                <a:latin typeface="Arial" panose="020B0604020202020204" pitchFamily="34" charset="0"/>
              </a:rPr>
              <a:t> med Bluetooth kan ikke brukes i eksamenslokalet.</a:t>
            </a:r>
          </a:p>
          <a:p>
            <a:br>
              <a:rPr lang="nb-NO"/>
            </a:br>
            <a:endParaRPr lang="nb-NO"/>
          </a:p>
        </p:txBody>
      </p:sp>
    </p:spTree>
    <p:extLst>
      <p:ext uri="{BB962C8B-B14F-4D97-AF65-F5344CB8AC3E}">
        <p14:creationId xmlns:p14="http://schemas.microsoft.com/office/powerpoint/2010/main" val="385226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A3C376ECC464BB398A9D02C1A009C" ma:contentTypeVersion="16" ma:contentTypeDescription="Create a new document." ma:contentTypeScope="" ma:versionID="c0523a705115bed3285d8154c40af6f5">
  <xsd:schema xmlns:xsd="http://www.w3.org/2001/XMLSchema" xmlns:xs="http://www.w3.org/2001/XMLSchema" xmlns:p="http://schemas.microsoft.com/office/2006/metadata/properties" xmlns:ns2="6ca02319-cf32-4d09-81fc-59034b7041d6" xmlns:ns3="b76169d7-ce20-4e5c-9a7f-3251a1e0b33b" targetNamespace="http://schemas.microsoft.com/office/2006/metadata/properties" ma:root="true" ma:fieldsID="d0d3f41a164d2599cf2c0aef62acaa5b" ns2:_="" ns3:_="">
    <xsd:import namespace="6ca02319-cf32-4d09-81fc-59034b7041d6"/>
    <xsd:import namespace="b76169d7-ce20-4e5c-9a7f-3251a1e0b3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02319-cf32-4d09-81fc-59034b704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76169d7-ce20-4e5c-9a7f-3251a1e0b3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63fd05e-6311-422c-bf02-a57040be2dfe}" ma:internalName="TaxCatchAll" ma:showField="CatchAllData" ma:web="b76169d7-ce20-4e5c-9a7f-3251a1e0b3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76169d7-ce20-4e5c-9a7f-3251a1e0b33b" xsi:nil="true"/>
    <lcf76f155ced4ddcb4097134ff3c332f xmlns="6ca02319-cf32-4d09-81fc-59034b7041d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53516-CC07-47D9-9AA1-200B9A4CA9AE}">
  <ds:schemaRefs>
    <ds:schemaRef ds:uri="6ca02319-cf32-4d09-81fc-59034b7041d6"/>
    <ds:schemaRef ds:uri="b76169d7-ce20-4e5c-9a7f-3251a1e0b3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416CD6-54D7-469F-B306-A57E3567C509}">
  <ds:schemaRefs>
    <ds:schemaRef ds:uri="6ca02319-cf32-4d09-81fc-59034b7041d6"/>
    <ds:schemaRef ds:uri="b76169d7-ce20-4e5c-9a7f-3251a1e0b3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8350CF-4327-4139-B9AC-A7BE20CCC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 PP_Agder fylkeskommune_V1</Template>
  <TotalTime>0</TotalTime>
  <Application>Microsoft Office PowerPoint</Application>
  <PresentationFormat>Widescreen</PresentationFormat>
  <Slides>23</Slides>
  <Notes>0</Notes>
  <HiddenSlides>0</HiddenSlides>
  <ScaleCrop>false</ScaleCrop>
  <HeadingPairs>
    <vt:vector size="4" baseType="variant">
      <vt:variant>
        <vt:lpstr>Tema</vt:lpstr>
      </vt:variant>
      <vt:variant>
        <vt:i4>1</vt:i4>
      </vt:variant>
      <vt:variant>
        <vt:lpstr>Lysbildetitler</vt:lpstr>
      </vt:variant>
      <vt:variant>
        <vt:i4>23</vt:i4>
      </vt:variant>
    </vt:vector>
  </HeadingPairs>
  <TitlesOfParts>
    <vt:vector size="24" baseType="lpstr">
      <vt:lpstr>Agder fylkeskommune PowerPointmal 16:9</vt:lpstr>
      <vt:lpstr>Avslutning av skoleåret for elever  ved Kvadraturen vgs</vt:lpstr>
      <vt:lpstr>Fravær</vt:lpstr>
      <vt:lpstr>Standpunkt karakterer</vt:lpstr>
      <vt:lpstr>PowerPoint-presentasjon</vt:lpstr>
      <vt:lpstr>Eksamen</vt:lpstr>
      <vt:lpstr>Skriftlig eksamen: fredag 12. mai  kl. 9:00, får du beskjed om hvilke skriftlige eksamener du eventuelt har blitt trukket ut til </vt:lpstr>
      <vt:lpstr>Før eksamen</vt:lpstr>
      <vt:lpstr>PowerPoint-presentasjon</vt:lpstr>
      <vt:lpstr>Tekst til tale - få oppgaveteksten opplest </vt:lpstr>
      <vt:lpstr>Eksamenstrekkregler for ST Elektro</vt:lpstr>
      <vt:lpstr>Eksamenstrekkregler for ST Helse</vt:lpstr>
      <vt:lpstr>Eksamenstrekkregler for idrett</vt:lpstr>
      <vt:lpstr>Eksamenstrekkregler for påbygg</vt:lpstr>
      <vt:lpstr>Vg2 (ikke yrkesfag)</vt:lpstr>
      <vt:lpstr> Vg1 og Vg2  </vt:lpstr>
      <vt:lpstr>Når får en eksamenskarakterene?</vt:lpstr>
      <vt:lpstr>Regler ved eksamen</vt:lpstr>
      <vt:lpstr>PowerPoint-presentasjon</vt:lpstr>
      <vt:lpstr>PowerPoint-presentasjon</vt:lpstr>
      <vt:lpstr>Todelt eksamen med begrenset tilgang til internett </vt:lpstr>
      <vt:lpstr>Hva er juks? </vt:lpstr>
      <vt:lpstr>PowerPoint-presentasjon</vt:lpstr>
      <vt:lpstr>Avslutning for avgangselever på Vg3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Tittellysbilde</dc:title>
  <dc:creator>Opsal, Linda</dc:creator>
  <cp:revision>4</cp:revision>
  <cp:lastPrinted>2023-04-03T13:52:48Z</cp:lastPrinted>
  <dcterms:created xsi:type="dcterms:W3CDTF">2023-03-23T10:20:46Z</dcterms:created>
  <dcterms:modified xsi:type="dcterms:W3CDTF">2023-05-11T20:25:22Z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0x0101002D8A3C376ECC464BB398A9D02C1A009C</vt:lpwstr>
  </property>
  <property fmtid="{D5CDD505-2E9C-101B-9397-08002B2CF9AE}" pid="3" name="MediaServiceImageTags">
    <vt:lpwstr/>
  </property>
</Properties>
</file>